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2.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 id="2147483769" r:id="rId2"/>
    <p:sldMasterId id="2147483794" r:id="rId3"/>
  </p:sldMasterIdLst>
  <p:notesMasterIdLst>
    <p:notesMasterId r:id="rId37"/>
  </p:notesMasterIdLst>
  <p:sldIdLst>
    <p:sldId id="315" r:id="rId4"/>
    <p:sldId id="309" r:id="rId5"/>
    <p:sldId id="310" r:id="rId6"/>
    <p:sldId id="311" r:id="rId7"/>
    <p:sldId id="258" r:id="rId8"/>
    <p:sldId id="277" r:id="rId9"/>
    <p:sldId id="305" r:id="rId10"/>
    <p:sldId id="278" r:id="rId11"/>
    <p:sldId id="291" r:id="rId12"/>
    <p:sldId id="282" r:id="rId13"/>
    <p:sldId id="283" r:id="rId14"/>
    <p:sldId id="292" r:id="rId15"/>
    <p:sldId id="316" r:id="rId16"/>
    <p:sldId id="285" r:id="rId17"/>
    <p:sldId id="317" r:id="rId18"/>
    <p:sldId id="290" r:id="rId19"/>
    <p:sldId id="312" r:id="rId20"/>
    <p:sldId id="281" r:id="rId21"/>
    <p:sldId id="286" r:id="rId22"/>
    <p:sldId id="287" r:id="rId23"/>
    <p:sldId id="289" r:id="rId24"/>
    <p:sldId id="294" r:id="rId25"/>
    <p:sldId id="313" r:id="rId26"/>
    <p:sldId id="296" r:id="rId27"/>
    <p:sldId id="297" r:id="rId28"/>
    <p:sldId id="298" r:id="rId29"/>
    <p:sldId id="306" r:id="rId30"/>
    <p:sldId id="299" r:id="rId31"/>
    <p:sldId id="301" r:id="rId32"/>
    <p:sldId id="302" r:id="rId33"/>
    <p:sldId id="303" r:id="rId34"/>
    <p:sldId id="314" r:id="rId35"/>
    <p:sldId id="318"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2688" autoAdjust="0"/>
    <p:restoredTop sz="80627" autoAdjust="0"/>
  </p:normalViewPr>
  <p:slideViewPr>
    <p:cSldViewPr snapToGrid="0">
      <p:cViewPr>
        <p:scale>
          <a:sx n="104" d="100"/>
          <a:sy n="104" d="100"/>
        </p:scale>
        <p:origin x="-504" y="-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viewProps" Target="viewProps.xml"/><Relationship Id="rId21" Type="http://schemas.openxmlformats.org/officeDocument/2006/relationships/slide" Target="slides/slide18.xml"/><Relationship Id="rId34" Type="http://schemas.openxmlformats.org/officeDocument/2006/relationships/slide" Target="slides/slide31.xml"/><Relationship Id="rId42" Type="http://schemas.microsoft.com/office/2015/10/relationships/revisionInfo" Target="revisionInfo.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8E47D4A-59F8-4320-BBA4-89D4FF874E5A}" type="doc">
      <dgm:prSet loTypeId="urn:microsoft.com/office/officeart/2009/3/layout/StepUpProcess" loCatId="process" qsTypeId="urn:microsoft.com/office/officeart/2005/8/quickstyle/simple1" qsCatId="simple" csTypeId="urn:microsoft.com/office/officeart/2005/8/colors/colorful5" csCatId="colorful" phldr="1"/>
      <dgm:spPr/>
      <dgm:t>
        <a:bodyPr/>
        <a:lstStyle/>
        <a:p>
          <a:endParaRPr lang="en-US"/>
        </a:p>
      </dgm:t>
    </dgm:pt>
    <dgm:pt modelId="{BE27523B-14B8-4482-89CB-BE5680B4EE67}">
      <dgm:prSet/>
      <dgm:spPr/>
      <dgm:t>
        <a:bodyPr/>
        <a:lstStyle/>
        <a:p>
          <a:pPr rtl="0"/>
          <a:r>
            <a:t>Présentation et engagement </a:t>
          </a:r>
        </a:p>
      </dgm:t>
    </dgm:pt>
    <dgm:pt modelId="{5EF0F7D9-7DAC-4C01-A237-EB500F97524E}" type="parTrans" cxnId="{C4672316-401E-4A03-A609-55FCC312E0C3}">
      <dgm:prSet/>
      <dgm:spPr/>
      <dgm:t>
        <a:bodyPr/>
        <a:lstStyle/>
        <a:p>
          <a:endParaRPr lang="en-US"/>
        </a:p>
      </dgm:t>
    </dgm:pt>
    <dgm:pt modelId="{DCBEDAB1-CCD0-43A6-BDEE-CADAEAEBB2FF}" type="sibTrans" cxnId="{C4672316-401E-4A03-A609-55FCC312E0C3}">
      <dgm:prSet/>
      <dgm:spPr/>
      <dgm:t>
        <a:bodyPr/>
        <a:lstStyle/>
        <a:p>
          <a:endParaRPr lang="en-US"/>
        </a:p>
      </dgm:t>
    </dgm:pt>
    <dgm:pt modelId="{CB24CF78-7E7F-49BE-B0BE-0232AC5792F7}">
      <dgm:prSet/>
      <dgm:spPr/>
      <dgm:t>
        <a:bodyPr/>
        <a:lstStyle/>
        <a:p>
          <a:pPr rtl="0"/>
          <a:r>
            <a:t>Évaluation</a:t>
          </a:r>
        </a:p>
      </dgm:t>
    </dgm:pt>
    <dgm:pt modelId="{FBDE9160-889D-446A-8C64-F274F449FCFF}" type="parTrans" cxnId="{938D74E8-4253-4891-9357-9938E91295F2}">
      <dgm:prSet/>
      <dgm:spPr/>
      <dgm:t>
        <a:bodyPr/>
        <a:lstStyle/>
        <a:p>
          <a:endParaRPr lang="en-US"/>
        </a:p>
      </dgm:t>
    </dgm:pt>
    <dgm:pt modelId="{F62077DC-475B-40AC-9329-3B65C623BF03}" type="sibTrans" cxnId="{938D74E8-4253-4891-9357-9938E91295F2}">
      <dgm:prSet/>
      <dgm:spPr/>
      <dgm:t>
        <a:bodyPr/>
        <a:lstStyle/>
        <a:p>
          <a:endParaRPr lang="en-US"/>
        </a:p>
      </dgm:t>
    </dgm:pt>
    <dgm:pt modelId="{272AA5D3-E40D-4170-A96C-0672ED0C7B57}">
      <dgm:prSet/>
      <dgm:spPr/>
      <dgm:t>
        <a:bodyPr/>
        <a:lstStyle/>
        <a:p>
          <a:pPr rtl="0"/>
          <a:r>
            <a:t>Élaboration du plan d'action personnalisé</a:t>
          </a:r>
        </a:p>
      </dgm:t>
    </dgm:pt>
    <dgm:pt modelId="{BA6298D3-6F40-48BA-BEAE-32AE47B2B4CB}" type="parTrans" cxnId="{5D2944CD-A104-437D-ACCA-C2AD2B0AF830}">
      <dgm:prSet/>
      <dgm:spPr/>
      <dgm:t>
        <a:bodyPr/>
        <a:lstStyle/>
        <a:p>
          <a:endParaRPr lang="en-US"/>
        </a:p>
      </dgm:t>
    </dgm:pt>
    <dgm:pt modelId="{507E3672-09B3-4BDD-A30E-6475F47935C3}" type="sibTrans" cxnId="{5D2944CD-A104-437D-ACCA-C2AD2B0AF830}">
      <dgm:prSet/>
      <dgm:spPr/>
      <dgm:t>
        <a:bodyPr/>
        <a:lstStyle/>
        <a:p>
          <a:endParaRPr lang="en-US"/>
        </a:p>
      </dgm:t>
    </dgm:pt>
    <dgm:pt modelId="{0AA87757-D0CC-4C32-BF09-4A95A5A46FCC}">
      <dgm:prSet/>
      <dgm:spPr/>
      <dgm:t>
        <a:bodyPr/>
        <a:lstStyle/>
        <a:p>
          <a:pPr rtl="0"/>
          <a:r>
            <a:t>Mise en œuvre du plan d'action </a:t>
          </a:r>
        </a:p>
      </dgm:t>
    </dgm:pt>
    <dgm:pt modelId="{AD23E7D0-B5C8-40B2-9E7A-F82D3B460271}" type="parTrans" cxnId="{3C9D61CB-3E88-4522-B58A-6827B053BB99}">
      <dgm:prSet/>
      <dgm:spPr/>
      <dgm:t>
        <a:bodyPr/>
        <a:lstStyle/>
        <a:p>
          <a:endParaRPr lang="en-US"/>
        </a:p>
      </dgm:t>
    </dgm:pt>
    <dgm:pt modelId="{04D58D4D-A2B4-45F3-94AD-4EA43A03799F}" type="sibTrans" cxnId="{3C9D61CB-3E88-4522-B58A-6827B053BB99}">
      <dgm:prSet/>
      <dgm:spPr/>
      <dgm:t>
        <a:bodyPr/>
        <a:lstStyle/>
        <a:p>
          <a:endParaRPr lang="en-US"/>
        </a:p>
      </dgm:t>
    </dgm:pt>
    <dgm:pt modelId="{FEB1256A-7381-4B0D-A282-B2A161BA46CD}">
      <dgm:prSet/>
      <dgm:spPr/>
      <dgm:t>
        <a:bodyPr/>
        <a:lstStyle/>
        <a:p>
          <a:pPr rtl="0"/>
          <a:r>
            <a:t>Suivi personnalisé</a:t>
          </a:r>
        </a:p>
      </dgm:t>
    </dgm:pt>
    <dgm:pt modelId="{A1CDDC09-ECF2-4968-B60D-DDF9E9EEC648}" type="parTrans" cxnId="{5FB1A969-1F23-4128-B7F7-F8CEC5913CD8}">
      <dgm:prSet/>
      <dgm:spPr/>
      <dgm:t>
        <a:bodyPr/>
        <a:lstStyle/>
        <a:p>
          <a:endParaRPr lang="en-US"/>
        </a:p>
      </dgm:t>
    </dgm:pt>
    <dgm:pt modelId="{7646D114-90FA-4AA0-91CA-2993C2C9CA5D}" type="sibTrans" cxnId="{5FB1A969-1F23-4128-B7F7-F8CEC5913CD8}">
      <dgm:prSet/>
      <dgm:spPr/>
      <dgm:t>
        <a:bodyPr/>
        <a:lstStyle/>
        <a:p>
          <a:endParaRPr lang="en-US"/>
        </a:p>
      </dgm:t>
    </dgm:pt>
    <dgm:pt modelId="{F3D4AB47-4697-4E7B-9C3A-5541978B42C9}">
      <dgm:prSet/>
      <dgm:spPr/>
      <dgm:t>
        <a:bodyPr/>
        <a:lstStyle/>
        <a:p>
          <a:pPr rtl="0"/>
          <a:r>
            <a:t>Clôture du dossier</a:t>
          </a:r>
        </a:p>
      </dgm:t>
    </dgm:pt>
    <dgm:pt modelId="{31495A8D-9742-4382-80E6-736802559F84}" type="parTrans" cxnId="{6692F1F8-AC88-4BAD-B97E-0D90337C9D20}">
      <dgm:prSet/>
      <dgm:spPr/>
      <dgm:t>
        <a:bodyPr/>
        <a:lstStyle/>
        <a:p>
          <a:endParaRPr lang="en-US"/>
        </a:p>
      </dgm:t>
    </dgm:pt>
    <dgm:pt modelId="{D3942ACD-2F75-4BBE-89B1-7CA6698DF0C1}" type="sibTrans" cxnId="{6692F1F8-AC88-4BAD-B97E-0D90337C9D20}">
      <dgm:prSet/>
      <dgm:spPr/>
      <dgm:t>
        <a:bodyPr/>
        <a:lstStyle/>
        <a:p>
          <a:endParaRPr lang="en-US"/>
        </a:p>
      </dgm:t>
    </dgm:pt>
    <dgm:pt modelId="{E9AB4464-B853-4228-8CA2-02AB9AEC575F}" type="pres">
      <dgm:prSet presAssocID="{68E47D4A-59F8-4320-BBA4-89D4FF874E5A}" presName="rootnode" presStyleCnt="0">
        <dgm:presLayoutVars>
          <dgm:chMax/>
          <dgm:chPref/>
          <dgm:dir/>
          <dgm:animLvl val="lvl"/>
        </dgm:presLayoutVars>
      </dgm:prSet>
      <dgm:spPr/>
      <dgm:t>
        <a:bodyPr/>
        <a:lstStyle/>
        <a:p>
          <a:endParaRPr lang="en-GB"/>
        </a:p>
      </dgm:t>
    </dgm:pt>
    <dgm:pt modelId="{3A00E5D9-8002-44E5-8E5E-99892C9D3BB1}" type="pres">
      <dgm:prSet presAssocID="{BE27523B-14B8-4482-89CB-BE5680B4EE67}" presName="composite" presStyleCnt="0"/>
      <dgm:spPr/>
    </dgm:pt>
    <dgm:pt modelId="{7527C0C3-39E3-4C66-92FC-54D57F2363B2}" type="pres">
      <dgm:prSet presAssocID="{BE27523B-14B8-4482-89CB-BE5680B4EE67}" presName="LShape" presStyleLbl="alignNode1" presStyleIdx="0" presStyleCnt="11"/>
      <dgm:spPr/>
    </dgm:pt>
    <dgm:pt modelId="{B14538EA-6461-44A9-951F-C36F0057DFE4}" type="pres">
      <dgm:prSet presAssocID="{BE27523B-14B8-4482-89CB-BE5680B4EE67}" presName="ParentText" presStyleLbl="revTx" presStyleIdx="0" presStyleCnt="6">
        <dgm:presLayoutVars>
          <dgm:chMax val="0"/>
          <dgm:chPref val="0"/>
          <dgm:bulletEnabled val="1"/>
        </dgm:presLayoutVars>
      </dgm:prSet>
      <dgm:spPr/>
      <dgm:t>
        <a:bodyPr/>
        <a:lstStyle/>
        <a:p>
          <a:endParaRPr lang="en-GB"/>
        </a:p>
      </dgm:t>
    </dgm:pt>
    <dgm:pt modelId="{58F406AF-12EF-4660-B081-41C2D2659039}" type="pres">
      <dgm:prSet presAssocID="{BE27523B-14B8-4482-89CB-BE5680B4EE67}" presName="Triangle" presStyleLbl="alignNode1" presStyleIdx="1" presStyleCnt="11"/>
      <dgm:spPr/>
    </dgm:pt>
    <dgm:pt modelId="{BA3EDD48-A6B3-4C3F-8F31-C84A686CD8CD}" type="pres">
      <dgm:prSet presAssocID="{DCBEDAB1-CCD0-43A6-BDEE-CADAEAEBB2FF}" presName="sibTrans" presStyleCnt="0"/>
      <dgm:spPr/>
    </dgm:pt>
    <dgm:pt modelId="{FE53FBBC-0C8D-4369-88E2-4D5C7EBD6BA7}" type="pres">
      <dgm:prSet presAssocID="{DCBEDAB1-CCD0-43A6-BDEE-CADAEAEBB2FF}" presName="space" presStyleCnt="0"/>
      <dgm:spPr/>
    </dgm:pt>
    <dgm:pt modelId="{EF03FF97-BF49-4AAB-BDDE-22FFE75D4ED0}" type="pres">
      <dgm:prSet presAssocID="{CB24CF78-7E7F-49BE-B0BE-0232AC5792F7}" presName="composite" presStyleCnt="0"/>
      <dgm:spPr/>
    </dgm:pt>
    <dgm:pt modelId="{CFB79CED-B26C-4B26-B699-0BB086FD2EF9}" type="pres">
      <dgm:prSet presAssocID="{CB24CF78-7E7F-49BE-B0BE-0232AC5792F7}" presName="LShape" presStyleLbl="alignNode1" presStyleIdx="2" presStyleCnt="11"/>
      <dgm:spPr/>
    </dgm:pt>
    <dgm:pt modelId="{1D4B9C42-21F4-4984-A09E-4634E1473075}" type="pres">
      <dgm:prSet presAssocID="{CB24CF78-7E7F-49BE-B0BE-0232AC5792F7}" presName="ParentText" presStyleLbl="revTx" presStyleIdx="1" presStyleCnt="6">
        <dgm:presLayoutVars>
          <dgm:chMax val="0"/>
          <dgm:chPref val="0"/>
          <dgm:bulletEnabled val="1"/>
        </dgm:presLayoutVars>
      </dgm:prSet>
      <dgm:spPr/>
      <dgm:t>
        <a:bodyPr/>
        <a:lstStyle/>
        <a:p>
          <a:endParaRPr lang="en-GB"/>
        </a:p>
      </dgm:t>
    </dgm:pt>
    <dgm:pt modelId="{1838C6DE-4D06-4CC4-B02A-DE5C9395FEAB}" type="pres">
      <dgm:prSet presAssocID="{CB24CF78-7E7F-49BE-B0BE-0232AC5792F7}" presName="Triangle" presStyleLbl="alignNode1" presStyleIdx="3" presStyleCnt="11"/>
      <dgm:spPr/>
    </dgm:pt>
    <dgm:pt modelId="{E6C0EDD2-EAA0-4A3D-9F94-5F43B1AA5333}" type="pres">
      <dgm:prSet presAssocID="{F62077DC-475B-40AC-9329-3B65C623BF03}" presName="sibTrans" presStyleCnt="0"/>
      <dgm:spPr/>
    </dgm:pt>
    <dgm:pt modelId="{669AE0AA-81E7-4D59-84AC-AF554CACC5F6}" type="pres">
      <dgm:prSet presAssocID="{F62077DC-475B-40AC-9329-3B65C623BF03}" presName="space" presStyleCnt="0"/>
      <dgm:spPr/>
    </dgm:pt>
    <dgm:pt modelId="{8A5EF662-5851-4D1A-8D78-4F57CE56FCEC}" type="pres">
      <dgm:prSet presAssocID="{272AA5D3-E40D-4170-A96C-0672ED0C7B57}" presName="composite" presStyleCnt="0"/>
      <dgm:spPr/>
    </dgm:pt>
    <dgm:pt modelId="{D970368F-9A6B-477B-A9A9-256605503F81}" type="pres">
      <dgm:prSet presAssocID="{272AA5D3-E40D-4170-A96C-0672ED0C7B57}" presName="LShape" presStyleLbl="alignNode1" presStyleIdx="4" presStyleCnt="11"/>
      <dgm:spPr/>
    </dgm:pt>
    <dgm:pt modelId="{FFA0CFE3-26B5-4DF0-8E31-94941B4C83F8}" type="pres">
      <dgm:prSet presAssocID="{272AA5D3-E40D-4170-A96C-0672ED0C7B57}" presName="ParentText" presStyleLbl="revTx" presStyleIdx="2" presStyleCnt="6">
        <dgm:presLayoutVars>
          <dgm:chMax val="0"/>
          <dgm:chPref val="0"/>
          <dgm:bulletEnabled val="1"/>
        </dgm:presLayoutVars>
      </dgm:prSet>
      <dgm:spPr/>
      <dgm:t>
        <a:bodyPr/>
        <a:lstStyle/>
        <a:p>
          <a:endParaRPr lang="en-GB"/>
        </a:p>
      </dgm:t>
    </dgm:pt>
    <dgm:pt modelId="{66F222C1-8977-474A-BDA3-36077D9D7421}" type="pres">
      <dgm:prSet presAssocID="{272AA5D3-E40D-4170-A96C-0672ED0C7B57}" presName="Triangle" presStyleLbl="alignNode1" presStyleIdx="5" presStyleCnt="11"/>
      <dgm:spPr/>
    </dgm:pt>
    <dgm:pt modelId="{6C57DE6A-A4A5-4954-A478-72117FDB5B7B}" type="pres">
      <dgm:prSet presAssocID="{507E3672-09B3-4BDD-A30E-6475F47935C3}" presName="sibTrans" presStyleCnt="0"/>
      <dgm:spPr/>
    </dgm:pt>
    <dgm:pt modelId="{F788FD1B-D958-46B7-AB23-2D025C6161A2}" type="pres">
      <dgm:prSet presAssocID="{507E3672-09B3-4BDD-A30E-6475F47935C3}" presName="space" presStyleCnt="0"/>
      <dgm:spPr/>
    </dgm:pt>
    <dgm:pt modelId="{60FD33DE-1A74-4DF3-B458-C7683782D072}" type="pres">
      <dgm:prSet presAssocID="{0AA87757-D0CC-4C32-BF09-4A95A5A46FCC}" presName="composite" presStyleCnt="0"/>
      <dgm:spPr/>
    </dgm:pt>
    <dgm:pt modelId="{CCC6F46F-D283-4BC6-A0C4-D0D84C819B00}" type="pres">
      <dgm:prSet presAssocID="{0AA87757-D0CC-4C32-BF09-4A95A5A46FCC}" presName="LShape" presStyleLbl="alignNode1" presStyleIdx="6" presStyleCnt="11"/>
      <dgm:spPr/>
    </dgm:pt>
    <dgm:pt modelId="{43EC0BE3-7250-4F39-8E55-24C6217C5B02}" type="pres">
      <dgm:prSet presAssocID="{0AA87757-D0CC-4C32-BF09-4A95A5A46FCC}" presName="ParentText" presStyleLbl="revTx" presStyleIdx="3" presStyleCnt="6">
        <dgm:presLayoutVars>
          <dgm:chMax val="0"/>
          <dgm:chPref val="0"/>
          <dgm:bulletEnabled val="1"/>
        </dgm:presLayoutVars>
      </dgm:prSet>
      <dgm:spPr/>
      <dgm:t>
        <a:bodyPr/>
        <a:lstStyle/>
        <a:p>
          <a:endParaRPr lang="en-GB"/>
        </a:p>
      </dgm:t>
    </dgm:pt>
    <dgm:pt modelId="{F23E8A7F-EFB8-4539-8A4F-8380B9736C07}" type="pres">
      <dgm:prSet presAssocID="{0AA87757-D0CC-4C32-BF09-4A95A5A46FCC}" presName="Triangle" presStyleLbl="alignNode1" presStyleIdx="7" presStyleCnt="11"/>
      <dgm:spPr/>
    </dgm:pt>
    <dgm:pt modelId="{CE9337BA-C8AF-4814-BC8F-F69253C33A02}" type="pres">
      <dgm:prSet presAssocID="{04D58D4D-A2B4-45F3-94AD-4EA43A03799F}" presName="sibTrans" presStyleCnt="0"/>
      <dgm:spPr/>
    </dgm:pt>
    <dgm:pt modelId="{77002C99-10B8-489B-AEEF-6079E88346CB}" type="pres">
      <dgm:prSet presAssocID="{04D58D4D-A2B4-45F3-94AD-4EA43A03799F}" presName="space" presStyleCnt="0"/>
      <dgm:spPr/>
    </dgm:pt>
    <dgm:pt modelId="{BFCEFEC7-345B-4471-8760-23B3F8E96BC0}" type="pres">
      <dgm:prSet presAssocID="{FEB1256A-7381-4B0D-A282-B2A161BA46CD}" presName="composite" presStyleCnt="0"/>
      <dgm:spPr/>
    </dgm:pt>
    <dgm:pt modelId="{DF4C3DEC-E16E-4685-A310-C394CC3DD94C}" type="pres">
      <dgm:prSet presAssocID="{FEB1256A-7381-4B0D-A282-B2A161BA46CD}" presName="LShape" presStyleLbl="alignNode1" presStyleIdx="8" presStyleCnt="11"/>
      <dgm:spPr/>
    </dgm:pt>
    <dgm:pt modelId="{0F9F570F-352F-418C-A4D8-B04448F86B72}" type="pres">
      <dgm:prSet presAssocID="{FEB1256A-7381-4B0D-A282-B2A161BA46CD}" presName="ParentText" presStyleLbl="revTx" presStyleIdx="4" presStyleCnt="6">
        <dgm:presLayoutVars>
          <dgm:chMax val="0"/>
          <dgm:chPref val="0"/>
          <dgm:bulletEnabled val="1"/>
        </dgm:presLayoutVars>
      </dgm:prSet>
      <dgm:spPr/>
      <dgm:t>
        <a:bodyPr/>
        <a:lstStyle/>
        <a:p>
          <a:endParaRPr lang="en-GB"/>
        </a:p>
      </dgm:t>
    </dgm:pt>
    <dgm:pt modelId="{19057FA2-A9D3-4BDC-9247-58F225C567D4}" type="pres">
      <dgm:prSet presAssocID="{FEB1256A-7381-4B0D-A282-B2A161BA46CD}" presName="Triangle" presStyleLbl="alignNode1" presStyleIdx="9" presStyleCnt="11"/>
      <dgm:spPr/>
    </dgm:pt>
    <dgm:pt modelId="{DABDD7C8-8D8C-4F68-8494-05748CD88DD9}" type="pres">
      <dgm:prSet presAssocID="{7646D114-90FA-4AA0-91CA-2993C2C9CA5D}" presName="sibTrans" presStyleCnt="0"/>
      <dgm:spPr/>
    </dgm:pt>
    <dgm:pt modelId="{C0155750-DF03-460D-BF8B-E229121C1E4C}" type="pres">
      <dgm:prSet presAssocID="{7646D114-90FA-4AA0-91CA-2993C2C9CA5D}" presName="space" presStyleCnt="0"/>
      <dgm:spPr/>
    </dgm:pt>
    <dgm:pt modelId="{4D13170C-FDD9-4E39-9392-E567C286D815}" type="pres">
      <dgm:prSet presAssocID="{F3D4AB47-4697-4E7B-9C3A-5541978B42C9}" presName="composite" presStyleCnt="0"/>
      <dgm:spPr/>
    </dgm:pt>
    <dgm:pt modelId="{D0CC8082-20E3-4213-9A4B-3D96E48ED2EE}" type="pres">
      <dgm:prSet presAssocID="{F3D4AB47-4697-4E7B-9C3A-5541978B42C9}" presName="LShape" presStyleLbl="alignNode1" presStyleIdx="10" presStyleCnt="11"/>
      <dgm:spPr/>
    </dgm:pt>
    <dgm:pt modelId="{E17392FA-AC94-4F7F-868C-6C511CAB06D2}" type="pres">
      <dgm:prSet presAssocID="{F3D4AB47-4697-4E7B-9C3A-5541978B42C9}" presName="ParentText" presStyleLbl="revTx" presStyleIdx="5" presStyleCnt="6">
        <dgm:presLayoutVars>
          <dgm:chMax val="0"/>
          <dgm:chPref val="0"/>
          <dgm:bulletEnabled val="1"/>
        </dgm:presLayoutVars>
      </dgm:prSet>
      <dgm:spPr/>
      <dgm:t>
        <a:bodyPr/>
        <a:lstStyle/>
        <a:p>
          <a:endParaRPr lang="en-GB"/>
        </a:p>
      </dgm:t>
    </dgm:pt>
  </dgm:ptLst>
  <dgm:cxnLst>
    <dgm:cxn modelId="{C4672316-401E-4A03-A609-55FCC312E0C3}" srcId="{68E47D4A-59F8-4320-BBA4-89D4FF874E5A}" destId="{BE27523B-14B8-4482-89CB-BE5680B4EE67}" srcOrd="0" destOrd="0" parTransId="{5EF0F7D9-7DAC-4C01-A237-EB500F97524E}" sibTransId="{DCBEDAB1-CCD0-43A6-BDEE-CADAEAEBB2FF}"/>
    <dgm:cxn modelId="{1548A277-9411-4421-BA74-47C070E3F69C}" type="presOf" srcId="{0AA87757-D0CC-4C32-BF09-4A95A5A46FCC}" destId="{43EC0BE3-7250-4F39-8E55-24C6217C5B02}" srcOrd="0" destOrd="0" presId="urn:microsoft.com/office/officeart/2009/3/layout/StepUpProcess"/>
    <dgm:cxn modelId="{5D2944CD-A104-437D-ACCA-C2AD2B0AF830}" srcId="{68E47D4A-59F8-4320-BBA4-89D4FF874E5A}" destId="{272AA5D3-E40D-4170-A96C-0672ED0C7B57}" srcOrd="2" destOrd="0" parTransId="{BA6298D3-6F40-48BA-BEAE-32AE47B2B4CB}" sibTransId="{507E3672-09B3-4BDD-A30E-6475F47935C3}"/>
    <dgm:cxn modelId="{6692F1F8-AC88-4BAD-B97E-0D90337C9D20}" srcId="{68E47D4A-59F8-4320-BBA4-89D4FF874E5A}" destId="{F3D4AB47-4697-4E7B-9C3A-5541978B42C9}" srcOrd="5" destOrd="0" parTransId="{31495A8D-9742-4382-80E6-736802559F84}" sibTransId="{D3942ACD-2F75-4BBE-89B1-7CA6698DF0C1}"/>
    <dgm:cxn modelId="{99A71053-7A04-4CE5-8970-4FA93BA0C527}" type="presOf" srcId="{FEB1256A-7381-4B0D-A282-B2A161BA46CD}" destId="{0F9F570F-352F-418C-A4D8-B04448F86B72}" srcOrd="0" destOrd="0" presId="urn:microsoft.com/office/officeart/2009/3/layout/StepUpProcess"/>
    <dgm:cxn modelId="{5FB1A969-1F23-4128-B7F7-F8CEC5913CD8}" srcId="{68E47D4A-59F8-4320-BBA4-89D4FF874E5A}" destId="{FEB1256A-7381-4B0D-A282-B2A161BA46CD}" srcOrd="4" destOrd="0" parTransId="{A1CDDC09-ECF2-4968-B60D-DDF9E9EEC648}" sibTransId="{7646D114-90FA-4AA0-91CA-2993C2C9CA5D}"/>
    <dgm:cxn modelId="{26CDCDFF-B794-40D2-AF80-6605DB2A02A6}" type="presOf" srcId="{CB24CF78-7E7F-49BE-B0BE-0232AC5792F7}" destId="{1D4B9C42-21F4-4984-A09E-4634E1473075}" srcOrd="0" destOrd="0" presId="urn:microsoft.com/office/officeart/2009/3/layout/StepUpProcess"/>
    <dgm:cxn modelId="{A1D9B2C3-A785-45CE-B62D-60920C46707E}" type="presOf" srcId="{68E47D4A-59F8-4320-BBA4-89D4FF874E5A}" destId="{E9AB4464-B853-4228-8CA2-02AB9AEC575F}" srcOrd="0" destOrd="0" presId="urn:microsoft.com/office/officeart/2009/3/layout/StepUpProcess"/>
    <dgm:cxn modelId="{3C9D61CB-3E88-4522-B58A-6827B053BB99}" srcId="{68E47D4A-59F8-4320-BBA4-89D4FF874E5A}" destId="{0AA87757-D0CC-4C32-BF09-4A95A5A46FCC}" srcOrd="3" destOrd="0" parTransId="{AD23E7D0-B5C8-40B2-9E7A-F82D3B460271}" sibTransId="{04D58D4D-A2B4-45F3-94AD-4EA43A03799F}"/>
    <dgm:cxn modelId="{0659B802-5A03-4831-8874-1746CABC3C31}" type="presOf" srcId="{F3D4AB47-4697-4E7B-9C3A-5541978B42C9}" destId="{E17392FA-AC94-4F7F-868C-6C511CAB06D2}" srcOrd="0" destOrd="0" presId="urn:microsoft.com/office/officeart/2009/3/layout/StepUpProcess"/>
    <dgm:cxn modelId="{1FB907C5-113A-454D-BA4A-632BC259EFC6}" type="presOf" srcId="{272AA5D3-E40D-4170-A96C-0672ED0C7B57}" destId="{FFA0CFE3-26B5-4DF0-8E31-94941B4C83F8}" srcOrd="0" destOrd="0" presId="urn:microsoft.com/office/officeart/2009/3/layout/StepUpProcess"/>
    <dgm:cxn modelId="{938D74E8-4253-4891-9357-9938E91295F2}" srcId="{68E47D4A-59F8-4320-BBA4-89D4FF874E5A}" destId="{CB24CF78-7E7F-49BE-B0BE-0232AC5792F7}" srcOrd="1" destOrd="0" parTransId="{FBDE9160-889D-446A-8C64-F274F449FCFF}" sibTransId="{F62077DC-475B-40AC-9329-3B65C623BF03}"/>
    <dgm:cxn modelId="{B44BD4B5-3F4A-47C6-B420-41FA736265D1}" type="presOf" srcId="{BE27523B-14B8-4482-89CB-BE5680B4EE67}" destId="{B14538EA-6461-44A9-951F-C36F0057DFE4}" srcOrd="0" destOrd="0" presId="urn:microsoft.com/office/officeart/2009/3/layout/StepUpProcess"/>
    <dgm:cxn modelId="{8FD3CB2C-0594-4FCB-9888-10C9BA423616}" type="presParOf" srcId="{E9AB4464-B853-4228-8CA2-02AB9AEC575F}" destId="{3A00E5D9-8002-44E5-8E5E-99892C9D3BB1}" srcOrd="0" destOrd="0" presId="urn:microsoft.com/office/officeart/2009/3/layout/StepUpProcess"/>
    <dgm:cxn modelId="{C69E466A-436D-4C69-8335-23524207600A}" type="presParOf" srcId="{3A00E5D9-8002-44E5-8E5E-99892C9D3BB1}" destId="{7527C0C3-39E3-4C66-92FC-54D57F2363B2}" srcOrd="0" destOrd="0" presId="urn:microsoft.com/office/officeart/2009/3/layout/StepUpProcess"/>
    <dgm:cxn modelId="{1F182D4F-6A4A-40A6-B6C0-8647E57D8F53}" type="presParOf" srcId="{3A00E5D9-8002-44E5-8E5E-99892C9D3BB1}" destId="{B14538EA-6461-44A9-951F-C36F0057DFE4}" srcOrd="1" destOrd="0" presId="urn:microsoft.com/office/officeart/2009/3/layout/StepUpProcess"/>
    <dgm:cxn modelId="{DB549DB1-C0A7-45E0-A0EB-B26691054A8F}" type="presParOf" srcId="{3A00E5D9-8002-44E5-8E5E-99892C9D3BB1}" destId="{58F406AF-12EF-4660-B081-41C2D2659039}" srcOrd="2" destOrd="0" presId="urn:microsoft.com/office/officeart/2009/3/layout/StepUpProcess"/>
    <dgm:cxn modelId="{1E96967B-B442-4DED-86C5-D1A2273E81DB}" type="presParOf" srcId="{E9AB4464-B853-4228-8CA2-02AB9AEC575F}" destId="{BA3EDD48-A6B3-4C3F-8F31-C84A686CD8CD}" srcOrd="1" destOrd="0" presId="urn:microsoft.com/office/officeart/2009/3/layout/StepUpProcess"/>
    <dgm:cxn modelId="{BFC32B2D-1D96-4D3D-8C87-F2BCDE111F3C}" type="presParOf" srcId="{BA3EDD48-A6B3-4C3F-8F31-C84A686CD8CD}" destId="{FE53FBBC-0C8D-4369-88E2-4D5C7EBD6BA7}" srcOrd="0" destOrd="0" presId="urn:microsoft.com/office/officeart/2009/3/layout/StepUpProcess"/>
    <dgm:cxn modelId="{6A689D9D-C645-4134-BA70-85A228E1599F}" type="presParOf" srcId="{E9AB4464-B853-4228-8CA2-02AB9AEC575F}" destId="{EF03FF97-BF49-4AAB-BDDE-22FFE75D4ED0}" srcOrd="2" destOrd="0" presId="urn:microsoft.com/office/officeart/2009/3/layout/StepUpProcess"/>
    <dgm:cxn modelId="{AE6A3CBF-32DE-48DA-A0F4-E8FB9B394E15}" type="presParOf" srcId="{EF03FF97-BF49-4AAB-BDDE-22FFE75D4ED0}" destId="{CFB79CED-B26C-4B26-B699-0BB086FD2EF9}" srcOrd="0" destOrd="0" presId="urn:microsoft.com/office/officeart/2009/3/layout/StepUpProcess"/>
    <dgm:cxn modelId="{27149B54-3884-4AEE-A484-29F9B6F3A0C8}" type="presParOf" srcId="{EF03FF97-BF49-4AAB-BDDE-22FFE75D4ED0}" destId="{1D4B9C42-21F4-4984-A09E-4634E1473075}" srcOrd="1" destOrd="0" presId="urn:microsoft.com/office/officeart/2009/3/layout/StepUpProcess"/>
    <dgm:cxn modelId="{A5D55960-B8E7-4205-97DD-1A56F3F556D0}" type="presParOf" srcId="{EF03FF97-BF49-4AAB-BDDE-22FFE75D4ED0}" destId="{1838C6DE-4D06-4CC4-B02A-DE5C9395FEAB}" srcOrd="2" destOrd="0" presId="urn:microsoft.com/office/officeart/2009/3/layout/StepUpProcess"/>
    <dgm:cxn modelId="{D95D5F03-C8F1-46EA-8A26-BA1DF7494950}" type="presParOf" srcId="{E9AB4464-B853-4228-8CA2-02AB9AEC575F}" destId="{E6C0EDD2-EAA0-4A3D-9F94-5F43B1AA5333}" srcOrd="3" destOrd="0" presId="urn:microsoft.com/office/officeart/2009/3/layout/StepUpProcess"/>
    <dgm:cxn modelId="{53D92B68-B899-4418-BC53-CC2C027B83A4}" type="presParOf" srcId="{E6C0EDD2-EAA0-4A3D-9F94-5F43B1AA5333}" destId="{669AE0AA-81E7-4D59-84AC-AF554CACC5F6}" srcOrd="0" destOrd="0" presId="urn:microsoft.com/office/officeart/2009/3/layout/StepUpProcess"/>
    <dgm:cxn modelId="{99D5658D-0A4E-451A-B973-64AD1679FF89}" type="presParOf" srcId="{E9AB4464-B853-4228-8CA2-02AB9AEC575F}" destId="{8A5EF662-5851-4D1A-8D78-4F57CE56FCEC}" srcOrd="4" destOrd="0" presId="urn:microsoft.com/office/officeart/2009/3/layout/StepUpProcess"/>
    <dgm:cxn modelId="{E2922E4D-B2F9-448A-B3BF-61D18EB2E324}" type="presParOf" srcId="{8A5EF662-5851-4D1A-8D78-4F57CE56FCEC}" destId="{D970368F-9A6B-477B-A9A9-256605503F81}" srcOrd="0" destOrd="0" presId="urn:microsoft.com/office/officeart/2009/3/layout/StepUpProcess"/>
    <dgm:cxn modelId="{1698E8CC-8D8B-43FB-AA23-EDE9C480E121}" type="presParOf" srcId="{8A5EF662-5851-4D1A-8D78-4F57CE56FCEC}" destId="{FFA0CFE3-26B5-4DF0-8E31-94941B4C83F8}" srcOrd="1" destOrd="0" presId="urn:microsoft.com/office/officeart/2009/3/layout/StepUpProcess"/>
    <dgm:cxn modelId="{D0DA42F6-5490-433B-ADBD-1A090CD684FB}" type="presParOf" srcId="{8A5EF662-5851-4D1A-8D78-4F57CE56FCEC}" destId="{66F222C1-8977-474A-BDA3-36077D9D7421}" srcOrd="2" destOrd="0" presId="urn:microsoft.com/office/officeart/2009/3/layout/StepUpProcess"/>
    <dgm:cxn modelId="{68D6EB13-991A-45CA-BDC6-14001CB935D4}" type="presParOf" srcId="{E9AB4464-B853-4228-8CA2-02AB9AEC575F}" destId="{6C57DE6A-A4A5-4954-A478-72117FDB5B7B}" srcOrd="5" destOrd="0" presId="urn:microsoft.com/office/officeart/2009/3/layout/StepUpProcess"/>
    <dgm:cxn modelId="{643E7098-45FE-48DC-9B50-AD39BB5DE74D}" type="presParOf" srcId="{6C57DE6A-A4A5-4954-A478-72117FDB5B7B}" destId="{F788FD1B-D958-46B7-AB23-2D025C6161A2}" srcOrd="0" destOrd="0" presId="urn:microsoft.com/office/officeart/2009/3/layout/StepUpProcess"/>
    <dgm:cxn modelId="{3A1E3953-3759-4ADE-900A-256A729F3F5E}" type="presParOf" srcId="{E9AB4464-B853-4228-8CA2-02AB9AEC575F}" destId="{60FD33DE-1A74-4DF3-B458-C7683782D072}" srcOrd="6" destOrd="0" presId="urn:microsoft.com/office/officeart/2009/3/layout/StepUpProcess"/>
    <dgm:cxn modelId="{ADBF3F32-F9E0-4A86-A08C-A85B5B1278E6}" type="presParOf" srcId="{60FD33DE-1A74-4DF3-B458-C7683782D072}" destId="{CCC6F46F-D283-4BC6-A0C4-D0D84C819B00}" srcOrd="0" destOrd="0" presId="urn:microsoft.com/office/officeart/2009/3/layout/StepUpProcess"/>
    <dgm:cxn modelId="{6BB7CFA8-B9EF-4A2C-96D2-4F3E04CA2D9B}" type="presParOf" srcId="{60FD33DE-1A74-4DF3-B458-C7683782D072}" destId="{43EC0BE3-7250-4F39-8E55-24C6217C5B02}" srcOrd="1" destOrd="0" presId="urn:microsoft.com/office/officeart/2009/3/layout/StepUpProcess"/>
    <dgm:cxn modelId="{EEF69153-F642-4D38-89CF-192EE159DB71}" type="presParOf" srcId="{60FD33DE-1A74-4DF3-B458-C7683782D072}" destId="{F23E8A7F-EFB8-4539-8A4F-8380B9736C07}" srcOrd="2" destOrd="0" presId="urn:microsoft.com/office/officeart/2009/3/layout/StepUpProcess"/>
    <dgm:cxn modelId="{269145A2-DCDC-4704-86A1-D01BE3D96264}" type="presParOf" srcId="{E9AB4464-B853-4228-8CA2-02AB9AEC575F}" destId="{CE9337BA-C8AF-4814-BC8F-F69253C33A02}" srcOrd="7" destOrd="0" presId="urn:microsoft.com/office/officeart/2009/3/layout/StepUpProcess"/>
    <dgm:cxn modelId="{CB82C8E1-6D87-4F62-A22B-07C0C1876985}" type="presParOf" srcId="{CE9337BA-C8AF-4814-BC8F-F69253C33A02}" destId="{77002C99-10B8-489B-AEEF-6079E88346CB}" srcOrd="0" destOrd="0" presId="urn:microsoft.com/office/officeart/2009/3/layout/StepUpProcess"/>
    <dgm:cxn modelId="{14D5161B-1347-432D-B71C-0539724C6208}" type="presParOf" srcId="{E9AB4464-B853-4228-8CA2-02AB9AEC575F}" destId="{BFCEFEC7-345B-4471-8760-23B3F8E96BC0}" srcOrd="8" destOrd="0" presId="urn:microsoft.com/office/officeart/2009/3/layout/StepUpProcess"/>
    <dgm:cxn modelId="{39D5DDAF-5BFF-4623-9E76-92694C5352BE}" type="presParOf" srcId="{BFCEFEC7-345B-4471-8760-23B3F8E96BC0}" destId="{DF4C3DEC-E16E-4685-A310-C394CC3DD94C}" srcOrd="0" destOrd="0" presId="urn:microsoft.com/office/officeart/2009/3/layout/StepUpProcess"/>
    <dgm:cxn modelId="{C29248E7-0E8F-4B2E-954B-33E1A12389DA}" type="presParOf" srcId="{BFCEFEC7-345B-4471-8760-23B3F8E96BC0}" destId="{0F9F570F-352F-418C-A4D8-B04448F86B72}" srcOrd="1" destOrd="0" presId="urn:microsoft.com/office/officeart/2009/3/layout/StepUpProcess"/>
    <dgm:cxn modelId="{5842CA85-AA5E-4D8A-9D73-9BE5693CF708}" type="presParOf" srcId="{BFCEFEC7-345B-4471-8760-23B3F8E96BC0}" destId="{19057FA2-A9D3-4BDC-9247-58F225C567D4}" srcOrd="2" destOrd="0" presId="urn:microsoft.com/office/officeart/2009/3/layout/StepUpProcess"/>
    <dgm:cxn modelId="{AD0F30C6-84ED-4F20-8E93-3FD2AF82E022}" type="presParOf" srcId="{E9AB4464-B853-4228-8CA2-02AB9AEC575F}" destId="{DABDD7C8-8D8C-4F68-8494-05748CD88DD9}" srcOrd="9" destOrd="0" presId="urn:microsoft.com/office/officeart/2009/3/layout/StepUpProcess"/>
    <dgm:cxn modelId="{6B4D82BA-22D8-4546-8F36-6BB8D0C8C53F}" type="presParOf" srcId="{DABDD7C8-8D8C-4F68-8494-05748CD88DD9}" destId="{C0155750-DF03-460D-BF8B-E229121C1E4C}" srcOrd="0" destOrd="0" presId="urn:microsoft.com/office/officeart/2009/3/layout/StepUpProcess"/>
    <dgm:cxn modelId="{9BFDB46D-B383-4FD0-B74F-F16E097427B9}" type="presParOf" srcId="{E9AB4464-B853-4228-8CA2-02AB9AEC575F}" destId="{4D13170C-FDD9-4E39-9392-E567C286D815}" srcOrd="10" destOrd="0" presId="urn:microsoft.com/office/officeart/2009/3/layout/StepUpProcess"/>
    <dgm:cxn modelId="{EAB5F667-3D16-4D71-88A7-9343D98B3047}" type="presParOf" srcId="{4D13170C-FDD9-4E39-9392-E567C286D815}" destId="{D0CC8082-20E3-4213-9A4B-3D96E48ED2EE}" srcOrd="0" destOrd="0" presId="urn:microsoft.com/office/officeart/2009/3/layout/StepUpProcess"/>
    <dgm:cxn modelId="{8B8F6D8A-EC89-4174-A336-D1953539EA21}" type="presParOf" srcId="{4D13170C-FDD9-4E39-9392-E567C286D815}" destId="{E17392FA-AC94-4F7F-868C-6C511CAB06D2}" srcOrd="1" destOrd="0" presId="urn:microsoft.com/office/officeart/2009/3/layout/StepUp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5684D67-A67D-443C-A288-FA1D2BFBE439}" type="doc">
      <dgm:prSet loTypeId="urn:microsoft.com/office/officeart/2005/8/layout/process2" loCatId="process" qsTypeId="urn:microsoft.com/office/officeart/2005/8/quickstyle/simple1" qsCatId="simple" csTypeId="urn:microsoft.com/office/officeart/2005/8/colors/colorful5" csCatId="colorful"/>
      <dgm:spPr/>
      <dgm:t>
        <a:bodyPr/>
        <a:lstStyle/>
        <a:p>
          <a:endParaRPr lang="en-US"/>
        </a:p>
      </dgm:t>
    </dgm:pt>
    <dgm:pt modelId="{C45AABF1-1265-4FDB-A87F-744F095755BF}">
      <dgm:prSet/>
      <dgm:spPr/>
      <dgm:t>
        <a:bodyPr/>
        <a:lstStyle/>
        <a:p>
          <a:pPr rtl="0"/>
          <a:r>
            <a:t>Examiner les activités, notamment les progrès accomplis et les obstacles qui entravent la réalisation des objectifs</a:t>
          </a:r>
        </a:p>
      </dgm:t>
    </dgm:pt>
    <dgm:pt modelId="{128C3E36-AE06-4F03-9105-6C41F40748FF}" type="parTrans" cxnId="{C65670AB-ACA9-4F5D-B052-F03623A101D3}">
      <dgm:prSet/>
      <dgm:spPr/>
      <dgm:t>
        <a:bodyPr/>
        <a:lstStyle/>
        <a:p>
          <a:endParaRPr lang="en-US"/>
        </a:p>
      </dgm:t>
    </dgm:pt>
    <dgm:pt modelId="{D15009E2-43A5-467E-B8E5-E1FFDF7DBBC1}" type="sibTrans" cxnId="{C65670AB-ACA9-4F5D-B052-F03623A101D3}">
      <dgm:prSet/>
      <dgm:spPr/>
      <dgm:t>
        <a:bodyPr/>
        <a:lstStyle/>
        <a:p>
          <a:endParaRPr lang="en-US"/>
        </a:p>
      </dgm:t>
    </dgm:pt>
    <dgm:pt modelId="{35EC9A17-710D-4A64-A36B-D395F4CD7247}">
      <dgm:prSet/>
      <dgm:spPr/>
      <dgm:t>
        <a:bodyPr/>
        <a:lstStyle/>
        <a:p>
          <a:pPr rtl="0"/>
          <a:r>
            <a:t>Cartographier les rôles et responsabilités</a:t>
          </a:r>
        </a:p>
      </dgm:t>
    </dgm:pt>
    <dgm:pt modelId="{2D8913B4-B227-4653-AA85-93E1033B4415}" type="parTrans" cxnId="{44FEF88E-8D65-44CB-A016-EFC1E4BEC674}">
      <dgm:prSet/>
      <dgm:spPr/>
      <dgm:t>
        <a:bodyPr/>
        <a:lstStyle/>
        <a:p>
          <a:endParaRPr lang="en-US"/>
        </a:p>
      </dgm:t>
    </dgm:pt>
    <dgm:pt modelId="{01B60497-7F74-445D-ACB0-518745DFFF66}" type="sibTrans" cxnId="{44FEF88E-8D65-44CB-A016-EFC1E4BEC674}">
      <dgm:prSet/>
      <dgm:spPr/>
      <dgm:t>
        <a:bodyPr/>
        <a:lstStyle/>
        <a:p>
          <a:endParaRPr lang="en-US"/>
        </a:p>
      </dgm:t>
    </dgm:pt>
    <dgm:pt modelId="{71A92D8F-712E-412C-83F3-863D8359BEC9}">
      <dgm:prSet/>
      <dgm:spPr/>
      <dgm:t>
        <a:bodyPr/>
        <a:lstStyle/>
        <a:p>
          <a:pPr rtl="0"/>
          <a:r>
            <a:t>Résoudre les conflits ou concevoir des solutions stratégiques</a:t>
          </a:r>
        </a:p>
      </dgm:t>
    </dgm:pt>
    <dgm:pt modelId="{3D95F631-391E-42F3-9FB9-9BA369B1F21F}" type="parTrans" cxnId="{BC20D69C-C9B3-4E7C-A738-94021FD049C9}">
      <dgm:prSet/>
      <dgm:spPr/>
      <dgm:t>
        <a:bodyPr/>
        <a:lstStyle/>
        <a:p>
          <a:endParaRPr lang="en-US"/>
        </a:p>
      </dgm:t>
    </dgm:pt>
    <dgm:pt modelId="{1A84960F-8807-4845-BE67-91F6BF12EE22}" type="sibTrans" cxnId="{BC20D69C-C9B3-4E7C-A738-94021FD049C9}">
      <dgm:prSet/>
      <dgm:spPr/>
      <dgm:t>
        <a:bodyPr/>
        <a:lstStyle/>
        <a:p>
          <a:endParaRPr lang="en-US"/>
        </a:p>
      </dgm:t>
    </dgm:pt>
    <dgm:pt modelId="{2F63F361-82D1-425A-B2D6-38D524CDB5E2}">
      <dgm:prSet/>
      <dgm:spPr/>
      <dgm:t>
        <a:bodyPr/>
        <a:lstStyle/>
        <a:p>
          <a:pPr rtl="0"/>
          <a:r>
            <a:t>Ajuster les plans de services actuels</a:t>
          </a:r>
        </a:p>
      </dgm:t>
    </dgm:pt>
    <dgm:pt modelId="{615161DC-132A-439C-A278-C661347FFDC4}" type="parTrans" cxnId="{88D41835-A0AF-42DA-A003-8A17947016DC}">
      <dgm:prSet/>
      <dgm:spPr/>
      <dgm:t>
        <a:bodyPr/>
        <a:lstStyle/>
        <a:p>
          <a:endParaRPr lang="en-US"/>
        </a:p>
      </dgm:t>
    </dgm:pt>
    <dgm:pt modelId="{96758C18-2DC3-4E25-A770-D33BE42949D5}" type="sibTrans" cxnId="{88D41835-A0AF-42DA-A003-8A17947016DC}">
      <dgm:prSet/>
      <dgm:spPr/>
      <dgm:t>
        <a:bodyPr/>
        <a:lstStyle/>
        <a:p>
          <a:endParaRPr lang="en-US"/>
        </a:p>
      </dgm:t>
    </dgm:pt>
    <dgm:pt modelId="{6D9D84D9-B377-419C-94A5-4EE116F6EAB2}" type="pres">
      <dgm:prSet presAssocID="{35684D67-A67D-443C-A288-FA1D2BFBE439}" presName="linearFlow" presStyleCnt="0">
        <dgm:presLayoutVars>
          <dgm:resizeHandles val="exact"/>
        </dgm:presLayoutVars>
      </dgm:prSet>
      <dgm:spPr/>
      <dgm:t>
        <a:bodyPr/>
        <a:lstStyle/>
        <a:p>
          <a:endParaRPr lang="en-GB"/>
        </a:p>
      </dgm:t>
    </dgm:pt>
    <dgm:pt modelId="{466C6B3A-814D-469C-B157-2F6E9F8DEE8B}" type="pres">
      <dgm:prSet presAssocID="{C45AABF1-1265-4FDB-A87F-744F095755BF}" presName="node" presStyleLbl="node1" presStyleIdx="0" presStyleCnt="4">
        <dgm:presLayoutVars>
          <dgm:bulletEnabled val="1"/>
        </dgm:presLayoutVars>
      </dgm:prSet>
      <dgm:spPr/>
      <dgm:t>
        <a:bodyPr/>
        <a:lstStyle/>
        <a:p>
          <a:endParaRPr lang="en-GB"/>
        </a:p>
      </dgm:t>
    </dgm:pt>
    <dgm:pt modelId="{62F5C59B-48F4-4407-95BB-2C724E231D1E}" type="pres">
      <dgm:prSet presAssocID="{D15009E2-43A5-467E-B8E5-E1FFDF7DBBC1}" presName="sibTrans" presStyleLbl="sibTrans2D1" presStyleIdx="0" presStyleCnt="3"/>
      <dgm:spPr/>
      <dgm:t>
        <a:bodyPr/>
        <a:lstStyle/>
        <a:p>
          <a:endParaRPr lang="en-GB"/>
        </a:p>
      </dgm:t>
    </dgm:pt>
    <dgm:pt modelId="{A29E9AB1-B71B-409F-8181-04E721698C9C}" type="pres">
      <dgm:prSet presAssocID="{D15009E2-43A5-467E-B8E5-E1FFDF7DBBC1}" presName="connectorText" presStyleLbl="sibTrans2D1" presStyleIdx="0" presStyleCnt="3"/>
      <dgm:spPr/>
      <dgm:t>
        <a:bodyPr/>
        <a:lstStyle/>
        <a:p>
          <a:endParaRPr lang="en-GB"/>
        </a:p>
      </dgm:t>
    </dgm:pt>
    <dgm:pt modelId="{1F3332C0-71C3-4801-8801-555CC2CC827D}" type="pres">
      <dgm:prSet presAssocID="{35EC9A17-710D-4A64-A36B-D395F4CD7247}" presName="node" presStyleLbl="node1" presStyleIdx="1" presStyleCnt="4">
        <dgm:presLayoutVars>
          <dgm:bulletEnabled val="1"/>
        </dgm:presLayoutVars>
      </dgm:prSet>
      <dgm:spPr/>
      <dgm:t>
        <a:bodyPr/>
        <a:lstStyle/>
        <a:p>
          <a:endParaRPr lang="en-GB"/>
        </a:p>
      </dgm:t>
    </dgm:pt>
    <dgm:pt modelId="{FD674D4E-096E-4FDD-8520-9BD8DB57ADB3}" type="pres">
      <dgm:prSet presAssocID="{01B60497-7F74-445D-ACB0-518745DFFF66}" presName="sibTrans" presStyleLbl="sibTrans2D1" presStyleIdx="1" presStyleCnt="3"/>
      <dgm:spPr/>
      <dgm:t>
        <a:bodyPr/>
        <a:lstStyle/>
        <a:p>
          <a:endParaRPr lang="en-GB"/>
        </a:p>
      </dgm:t>
    </dgm:pt>
    <dgm:pt modelId="{A0839626-A5DD-4AE8-B4CD-2508A94DC299}" type="pres">
      <dgm:prSet presAssocID="{01B60497-7F74-445D-ACB0-518745DFFF66}" presName="connectorText" presStyleLbl="sibTrans2D1" presStyleIdx="1" presStyleCnt="3"/>
      <dgm:spPr/>
      <dgm:t>
        <a:bodyPr/>
        <a:lstStyle/>
        <a:p>
          <a:endParaRPr lang="en-GB"/>
        </a:p>
      </dgm:t>
    </dgm:pt>
    <dgm:pt modelId="{B3528D45-A24D-472A-8A75-D73B474C3B47}" type="pres">
      <dgm:prSet presAssocID="{71A92D8F-712E-412C-83F3-863D8359BEC9}" presName="node" presStyleLbl="node1" presStyleIdx="2" presStyleCnt="4">
        <dgm:presLayoutVars>
          <dgm:bulletEnabled val="1"/>
        </dgm:presLayoutVars>
      </dgm:prSet>
      <dgm:spPr/>
      <dgm:t>
        <a:bodyPr/>
        <a:lstStyle/>
        <a:p>
          <a:endParaRPr lang="en-GB"/>
        </a:p>
      </dgm:t>
    </dgm:pt>
    <dgm:pt modelId="{0305557B-6F82-4A32-9E18-4C970FE43484}" type="pres">
      <dgm:prSet presAssocID="{1A84960F-8807-4845-BE67-91F6BF12EE22}" presName="sibTrans" presStyleLbl="sibTrans2D1" presStyleIdx="2" presStyleCnt="3"/>
      <dgm:spPr/>
      <dgm:t>
        <a:bodyPr/>
        <a:lstStyle/>
        <a:p>
          <a:endParaRPr lang="en-GB"/>
        </a:p>
      </dgm:t>
    </dgm:pt>
    <dgm:pt modelId="{E605E9CE-F124-4657-A529-6BAE8296BD2B}" type="pres">
      <dgm:prSet presAssocID="{1A84960F-8807-4845-BE67-91F6BF12EE22}" presName="connectorText" presStyleLbl="sibTrans2D1" presStyleIdx="2" presStyleCnt="3"/>
      <dgm:spPr/>
      <dgm:t>
        <a:bodyPr/>
        <a:lstStyle/>
        <a:p>
          <a:endParaRPr lang="en-GB"/>
        </a:p>
      </dgm:t>
    </dgm:pt>
    <dgm:pt modelId="{46402D8E-E620-4D14-A9BB-4F6E210CA89F}" type="pres">
      <dgm:prSet presAssocID="{2F63F361-82D1-425A-B2D6-38D524CDB5E2}" presName="node" presStyleLbl="node1" presStyleIdx="3" presStyleCnt="4">
        <dgm:presLayoutVars>
          <dgm:bulletEnabled val="1"/>
        </dgm:presLayoutVars>
      </dgm:prSet>
      <dgm:spPr/>
      <dgm:t>
        <a:bodyPr/>
        <a:lstStyle/>
        <a:p>
          <a:endParaRPr lang="en-GB"/>
        </a:p>
      </dgm:t>
    </dgm:pt>
  </dgm:ptLst>
  <dgm:cxnLst>
    <dgm:cxn modelId="{66D3118C-EA56-4215-8BF3-49EA36D84B5A}" type="presOf" srcId="{71A92D8F-712E-412C-83F3-863D8359BEC9}" destId="{B3528D45-A24D-472A-8A75-D73B474C3B47}" srcOrd="0" destOrd="0" presId="urn:microsoft.com/office/officeart/2005/8/layout/process2"/>
    <dgm:cxn modelId="{0B932C45-E127-4661-8A66-D077E14345DC}" type="presOf" srcId="{01B60497-7F74-445D-ACB0-518745DFFF66}" destId="{A0839626-A5DD-4AE8-B4CD-2508A94DC299}" srcOrd="1" destOrd="0" presId="urn:microsoft.com/office/officeart/2005/8/layout/process2"/>
    <dgm:cxn modelId="{249E609F-04E7-45DC-91E7-20F09957A906}" type="presOf" srcId="{D15009E2-43A5-467E-B8E5-E1FFDF7DBBC1}" destId="{A29E9AB1-B71B-409F-8181-04E721698C9C}" srcOrd="1" destOrd="0" presId="urn:microsoft.com/office/officeart/2005/8/layout/process2"/>
    <dgm:cxn modelId="{88D41835-A0AF-42DA-A003-8A17947016DC}" srcId="{35684D67-A67D-443C-A288-FA1D2BFBE439}" destId="{2F63F361-82D1-425A-B2D6-38D524CDB5E2}" srcOrd="3" destOrd="0" parTransId="{615161DC-132A-439C-A278-C661347FFDC4}" sibTransId="{96758C18-2DC3-4E25-A770-D33BE42949D5}"/>
    <dgm:cxn modelId="{83BA44A2-6FA9-40B7-926D-2FA3446E2F52}" type="presOf" srcId="{1A84960F-8807-4845-BE67-91F6BF12EE22}" destId="{0305557B-6F82-4A32-9E18-4C970FE43484}" srcOrd="0" destOrd="0" presId="urn:microsoft.com/office/officeart/2005/8/layout/process2"/>
    <dgm:cxn modelId="{DADF3147-8768-4210-8FBC-26A457A28C49}" type="presOf" srcId="{35EC9A17-710D-4A64-A36B-D395F4CD7247}" destId="{1F3332C0-71C3-4801-8801-555CC2CC827D}" srcOrd="0" destOrd="0" presId="urn:microsoft.com/office/officeart/2005/8/layout/process2"/>
    <dgm:cxn modelId="{F828F971-BA49-4EA9-8A73-9E13A8CA89C1}" type="presOf" srcId="{01B60497-7F74-445D-ACB0-518745DFFF66}" destId="{FD674D4E-096E-4FDD-8520-9BD8DB57ADB3}" srcOrd="0" destOrd="0" presId="urn:microsoft.com/office/officeart/2005/8/layout/process2"/>
    <dgm:cxn modelId="{1114947A-0B87-4831-9CA3-64288F6BF10C}" type="presOf" srcId="{1A84960F-8807-4845-BE67-91F6BF12EE22}" destId="{E605E9CE-F124-4657-A529-6BAE8296BD2B}" srcOrd="1" destOrd="0" presId="urn:microsoft.com/office/officeart/2005/8/layout/process2"/>
    <dgm:cxn modelId="{0C98B8B9-988F-4579-83DD-FFA4B6D6ED4C}" type="presOf" srcId="{D15009E2-43A5-467E-B8E5-E1FFDF7DBBC1}" destId="{62F5C59B-48F4-4407-95BB-2C724E231D1E}" srcOrd="0" destOrd="0" presId="urn:microsoft.com/office/officeart/2005/8/layout/process2"/>
    <dgm:cxn modelId="{95A3B97A-F546-4BB8-8659-A62DF450FEEE}" type="presOf" srcId="{2F63F361-82D1-425A-B2D6-38D524CDB5E2}" destId="{46402D8E-E620-4D14-A9BB-4F6E210CA89F}" srcOrd="0" destOrd="0" presId="urn:microsoft.com/office/officeart/2005/8/layout/process2"/>
    <dgm:cxn modelId="{BC20D69C-C9B3-4E7C-A738-94021FD049C9}" srcId="{35684D67-A67D-443C-A288-FA1D2BFBE439}" destId="{71A92D8F-712E-412C-83F3-863D8359BEC9}" srcOrd="2" destOrd="0" parTransId="{3D95F631-391E-42F3-9FB9-9BA369B1F21F}" sibTransId="{1A84960F-8807-4845-BE67-91F6BF12EE22}"/>
    <dgm:cxn modelId="{44FEF88E-8D65-44CB-A016-EFC1E4BEC674}" srcId="{35684D67-A67D-443C-A288-FA1D2BFBE439}" destId="{35EC9A17-710D-4A64-A36B-D395F4CD7247}" srcOrd="1" destOrd="0" parTransId="{2D8913B4-B227-4653-AA85-93E1033B4415}" sibTransId="{01B60497-7F74-445D-ACB0-518745DFFF66}"/>
    <dgm:cxn modelId="{77ED6BCF-138F-4AAB-B5B2-E362E67A7221}" type="presOf" srcId="{35684D67-A67D-443C-A288-FA1D2BFBE439}" destId="{6D9D84D9-B377-419C-94A5-4EE116F6EAB2}" srcOrd="0" destOrd="0" presId="urn:microsoft.com/office/officeart/2005/8/layout/process2"/>
    <dgm:cxn modelId="{C65670AB-ACA9-4F5D-B052-F03623A101D3}" srcId="{35684D67-A67D-443C-A288-FA1D2BFBE439}" destId="{C45AABF1-1265-4FDB-A87F-744F095755BF}" srcOrd="0" destOrd="0" parTransId="{128C3E36-AE06-4F03-9105-6C41F40748FF}" sibTransId="{D15009E2-43A5-467E-B8E5-E1FFDF7DBBC1}"/>
    <dgm:cxn modelId="{A17F9E69-33A1-4453-9B22-80C4405CB368}" type="presOf" srcId="{C45AABF1-1265-4FDB-A87F-744F095755BF}" destId="{466C6B3A-814D-469C-B157-2F6E9F8DEE8B}" srcOrd="0" destOrd="0" presId="urn:microsoft.com/office/officeart/2005/8/layout/process2"/>
    <dgm:cxn modelId="{A43CA6A1-B155-4790-B7B5-EFE897B0B0B0}" type="presParOf" srcId="{6D9D84D9-B377-419C-94A5-4EE116F6EAB2}" destId="{466C6B3A-814D-469C-B157-2F6E9F8DEE8B}" srcOrd="0" destOrd="0" presId="urn:microsoft.com/office/officeart/2005/8/layout/process2"/>
    <dgm:cxn modelId="{6F8989F7-2B8A-4991-9413-7030484867E7}" type="presParOf" srcId="{6D9D84D9-B377-419C-94A5-4EE116F6EAB2}" destId="{62F5C59B-48F4-4407-95BB-2C724E231D1E}" srcOrd="1" destOrd="0" presId="urn:microsoft.com/office/officeart/2005/8/layout/process2"/>
    <dgm:cxn modelId="{4AE4C813-6A18-4A3D-9AB9-30E4A1D69CFB}" type="presParOf" srcId="{62F5C59B-48F4-4407-95BB-2C724E231D1E}" destId="{A29E9AB1-B71B-409F-8181-04E721698C9C}" srcOrd="0" destOrd="0" presId="urn:microsoft.com/office/officeart/2005/8/layout/process2"/>
    <dgm:cxn modelId="{674EC36B-AEFC-4DA1-B222-527B15965130}" type="presParOf" srcId="{6D9D84D9-B377-419C-94A5-4EE116F6EAB2}" destId="{1F3332C0-71C3-4801-8801-555CC2CC827D}" srcOrd="2" destOrd="0" presId="urn:microsoft.com/office/officeart/2005/8/layout/process2"/>
    <dgm:cxn modelId="{84E6E018-BACB-4883-85B7-65383C848E0E}" type="presParOf" srcId="{6D9D84D9-B377-419C-94A5-4EE116F6EAB2}" destId="{FD674D4E-096E-4FDD-8520-9BD8DB57ADB3}" srcOrd="3" destOrd="0" presId="urn:microsoft.com/office/officeart/2005/8/layout/process2"/>
    <dgm:cxn modelId="{24F72BF6-A516-4241-B250-C61C9BC2D89B}" type="presParOf" srcId="{FD674D4E-096E-4FDD-8520-9BD8DB57ADB3}" destId="{A0839626-A5DD-4AE8-B4CD-2508A94DC299}" srcOrd="0" destOrd="0" presId="urn:microsoft.com/office/officeart/2005/8/layout/process2"/>
    <dgm:cxn modelId="{5C8D488C-B638-47AA-8FD5-3204F14B0772}" type="presParOf" srcId="{6D9D84D9-B377-419C-94A5-4EE116F6EAB2}" destId="{B3528D45-A24D-472A-8A75-D73B474C3B47}" srcOrd="4" destOrd="0" presId="urn:microsoft.com/office/officeart/2005/8/layout/process2"/>
    <dgm:cxn modelId="{E4FF6F28-6C83-42A4-A808-715CAF801F4E}" type="presParOf" srcId="{6D9D84D9-B377-419C-94A5-4EE116F6EAB2}" destId="{0305557B-6F82-4A32-9E18-4C970FE43484}" srcOrd="5" destOrd="0" presId="urn:microsoft.com/office/officeart/2005/8/layout/process2"/>
    <dgm:cxn modelId="{5D99A3A8-4935-452A-9217-D08275AD1C6B}" type="presParOf" srcId="{0305557B-6F82-4A32-9E18-4C970FE43484}" destId="{E605E9CE-F124-4657-A529-6BAE8296BD2B}" srcOrd="0" destOrd="0" presId="urn:microsoft.com/office/officeart/2005/8/layout/process2"/>
    <dgm:cxn modelId="{F0A611B7-C2B1-42AF-A737-8A0D28FA9D43}" type="presParOf" srcId="{6D9D84D9-B377-419C-94A5-4EE116F6EAB2}" destId="{46402D8E-E620-4D14-A9BB-4F6E210CA89F}" srcOrd="6" destOrd="0" presId="urn:microsoft.com/office/officeart/2005/8/layout/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8E47D4A-59F8-4320-BBA4-89D4FF874E5A}" type="doc">
      <dgm:prSet loTypeId="urn:microsoft.com/office/officeart/2009/3/layout/StepUpProcess" loCatId="process" qsTypeId="urn:microsoft.com/office/officeart/2005/8/quickstyle/simple1" qsCatId="simple" csTypeId="urn:microsoft.com/office/officeart/2005/8/colors/colorful5" csCatId="colorful" phldr="1"/>
      <dgm:spPr/>
      <dgm:t>
        <a:bodyPr/>
        <a:lstStyle/>
        <a:p>
          <a:endParaRPr lang="en-US"/>
        </a:p>
      </dgm:t>
    </dgm:pt>
    <dgm:pt modelId="{BE27523B-14B8-4482-89CB-BE5680B4EE67}">
      <dgm:prSet/>
      <dgm:spPr/>
      <dgm:t>
        <a:bodyPr/>
        <a:lstStyle/>
        <a:p>
          <a:pPr rtl="0"/>
          <a:r>
            <a:t>Présentation et engagement </a:t>
          </a:r>
        </a:p>
      </dgm:t>
    </dgm:pt>
    <dgm:pt modelId="{5EF0F7D9-7DAC-4C01-A237-EB500F97524E}" type="parTrans" cxnId="{C4672316-401E-4A03-A609-55FCC312E0C3}">
      <dgm:prSet/>
      <dgm:spPr/>
      <dgm:t>
        <a:bodyPr/>
        <a:lstStyle/>
        <a:p>
          <a:endParaRPr lang="en-US"/>
        </a:p>
      </dgm:t>
    </dgm:pt>
    <dgm:pt modelId="{DCBEDAB1-CCD0-43A6-BDEE-CADAEAEBB2FF}" type="sibTrans" cxnId="{C4672316-401E-4A03-A609-55FCC312E0C3}">
      <dgm:prSet/>
      <dgm:spPr/>
      <dgm:t>
        <a:bodyPr/>
        <a:lstStyle/>
        <a:p>
          <a:endParaRPr lang="en-US"/>
        </a:p>
      </dgm:t>
    </dgm:pt>
    <dgm:pt modelId="{CB24CF78-7E7F-49BE-B0BE-0232AC5792F7}">
      <dgm:prSet/>
      <dgm:spPr/>
      <dgm:t>
        <a:bodyPr/>
        <a:lstStyle/>
        <a:p>
          <a:pPr rtl="0"/>
          <a:r>
            <a:t>Évaluation</a:t>
          </a:r>
        </a:p>
      </dgm:t>
    </dgm:pt>
    <dgm:pt modelId="{FBDE9160-889D-446A-8C64-F274F449FCFF}" type="parTrans" cxnId="{938D74E8-4253-4891-9357-9938E91295F2}">
      <dgm:prSet/>
      <dgm:spPr/>
      <dgm:t>
        <a:bodyPr/>
        <a:lstStyle/>
        <a:p>
          <a:endParaRPr lang="en-US"/>
        </a:p>
      </dgm:t>
    </dgm:pt>
    <dgm:pt modelId="{F62077DC-475B-40AC-9329-3B65C623BF03}" type="sibTrans" cxnId="{938D74E8-4253-4891-9357-9938E91295F2}">
      <dgm:prSet/>
      <dgm:spPr/>
      <dgm:t>
        <a:bodyPr/>
        <a:lstStyle/>
        <a:p>
          <a:endParaRPr lang="en-US"/>
        </a:p>
      </dgm:t>
    </dgm:pt>
    <dgm:pt modelId="{272AA5D3-E40D-4170-A96C-0672ED0C7B57}">
      <dgm:prSet/>
      <dgm:spPr/>
      <dgm:t>
        <a:bodyPr/>
        <a:lstStyle/>
        <a:p>
          <a:pPr rtl="0"/>
          <a:r>
            <a:t>Élaboration du plan d'action personnalisé</a:t>
          </a:r>
        </a:p>
      </dgm:t>
    </dgm:pt>
    <dgm:pt modelId="{BA6298D3-6F40-48BA-BEAE-32AE47B2B4CB}" type="parTrans" cxnId="{5D2944CD-A104-437D-ACCA-C2AD2B0AF830}">
      <dgm:prSet/>
      <dgm:spPr/>
      <dgm:t>
        <a:bodyPr/>
        <a:lstStyle/>
        <a:p>
          <a:endParaRPr lang="en-US"/>
        </a:p>
      </dgm:t>
    </dgm:pt>
    <dgm:pt modelId="{507E3672-09B3-4BDD-A30E-6475F47935C3}" type="sibTrans" cxnId="{5D2944CD-A104-437D-ACCA-C2AD2B0AF830}">
      <dgm:prSet/>
      <dgm:spPr/>
      <dgm:t>
        <a:bodyPr/>
        <a:lstStyle/>
        <a:p>
          <a:endParaRPr lang="en-US"/>
        </a:p>
      </dgm:t>
    </dgm:pt>
    <dgm:pt modelId="{0AA87757-D0CC-4C32-BF09-4A95A5A46FCC}">
      <dgm:prSet/>
      <dgm:spPr/>
      <dgm:t>
        <a:bodyPr/>
        <a:lstStyle/>
        <a:p>
          <a:pPr rtl="0"/>
          <a:r>
            <a:t>Mise en œuvre du plan d'action </a:t>
          </a:r>
        </a:p>
      </dgm:t>
    </dgm:pt>
    <dgm:pt modelId="{AD23E7D0-B5C8-40B2-9E7A-F82D3B460271}" type="parTrans" cxnId="{3C9D61CB-3E88-4522-B58A-6827B053BB99}">
      <dgm:prSet/>
      <dgm:spPr/>
      <dgm:t>
        <a:bodyPr/>
        <a:lstStyle/>
        <a:p>
          <a:endParaRPr lang="en-US"/>
        </a:p>
      </dgm:t>
    </dgm:pt>
    <dgm:pt modelId="{04D58D4D-A2B4-45F3-94AD-4EA43A03799F}" type="sibTrans" cxnId="{3C9D61CB-3E88-4522-B58A-6827B053BB99}">
      <dgm:prSet/>
      <dgm:spPr/>
      <dgm:t>
        <a:bodyPr/>
        <a:lstStyle/>
        <a:p>
          <a:endParaRPr lang="en-US"/>
        </a:p>
      </dgm:t>
    </dgm:pt>
    <dgm:pt modelId="{FEB1256A-7381-4B0D-A282-B2A161BA46CD}">
      <dgm:prSet/>
      <dgm:spPr/>
      <dgm:t>
        <a:bodyPr/>
        <a:lstStyle/>
        <a:p>
          <a:pPr rtl="0"/>
          <a:r>
            <a:t>Suivi personnalisé</a:t>
          </a:r>
        </a:p>
      </dgm:t>
    </dgm:pt>
    <dgm:pt modelId="{A1CDDC09-ECF2-4968-B60D-DDF9E9EEC648}" type="parTrans" cxnId="{5FB1A969-1F23-4128-B7F7-F8CEC5913CD8}">
      <dgm:prSet/>
      <dgm:spPr/>
      <dgm:t>
        <a:bodyPr/>
        <a:lstStyle/>
        <a:p>
          <a:endParaRPr lang="en-US"/>
        </a:p>
      </dgm:t>
    </dgm:pt>
    <dgm:pt modelId="{7646D114-90FA-4AA0-91CA-2993C2C9CA5D}" type="sibTrans" cxnId="{5FB1A969-1F23-4128-B7F7-F8CEC5913CD8}">
      <dgm:prSet/>
      <dgm:spPr/>
      <dgm:t>
        <a:bodyPr/>
        <a:lstStyle/>
        <a:p>
          <a:endParaRPr lang="en-US"/>
        </a:p>
      </dgm:t>
    </dgm:pt>
    <dgm:pt modelId="{F3D4AB47-4697-4E7B-9C3A-5541978B42C9}">
      <dgm:prSet/>
      <dgm:spPr/>
      <dgm:t>
        <a:bodyPr/>
        <a:lstStyle/>
        <a:p>
          <a:pPr rtl="0"/>
          <a:r>
            <a:t>Clôture du dossier</a:t>
          </a:r>
        </a:p>
      </dgm:t>
    </dgm:pt>
    <dgm:pt modelId="{31495A8D-9742-4382-80E6-736802559F84}" type="parTrans" cxnId="{6692F1F8-AC88-4BAD-B97E-0D90337C9D20}">
      <dgm:prSet/>
      <dgm:spPr/>
      <dgm:t>
        <a:bodyPr/>
        <a:lstStyle/>
        <a:p>
          <a:endParaRPr lang="en-US"/>
        </a:p>
      </dgm:t>
    </dgm:pt>
    <dgm:pt modelId="{D3942ACD-2F75-4BBE-89B1-7CA6698DF0C1}" type="sibTrans" cxnId="{6692F1F8-AC88-4BAD-B97E-0D90337C9D20}">
      <dgm:prSet/>
      <dgm:spPr/>
      <dgm:t>
        <a:bodyPr/>
        <a:lstStyle/>
        <a:p>
          <a:endParaRPr lang="en-US"/>
        </a:p>
      </dgm:t>
    </dgm:pt>
    <dgm:pt modelId="{E9AB4464-B853-4228-8CA2-02AB9AEC575F}" type="pres">
      <dgm:prSet presAssocID="{68E47D4A-59F8-4320-BBA4-89D4FF874E5A}" presName="rootnode" presStyleCnt="0">
        <dgm:presLayoutVars>
          <dgm:chMax/>
          <dgm:chPref/>
          <dgm:dir/>
          <dgm:animLvl val="lvl"/>
        </dgm:presLayoutVars>
      </dgm:prSet>
      <dgm:spPr/>
      <dgm:t>
        <a:bodyPr/>
        <a:lstStyle/>
        <a:p>
          <a:endParaRPr lang="en-GB"/>
        </a:p>
      </dgm:t>
    </dgm:pt>
    <dgm:pt modelId="{3A00E5D9-8002-44E5-8E5E-99892C9D3BB1}" type="pres">
      <dgm:prSet presAssocID="{BE27523B-14B8-4482-89CB-BE5680B4EE67}" presName="composite" presStyleCnt="0"/>
      <dgm:spPr/>
    </dgm:pt>
    <dgm:pt modelId="{7527C0C3-39E3-4C66-92FC-54D57F2363B2}" type="pres">
      <dgm:prSet presAssocID="{BE27523B-14B8-4482-89CB-BE5680B4EE67}" presName="LShape" presStyleLbl="alignNode1" presStyleIdx="0" presStyleCnt="11"/>
      <dgm:spPr/>
    </dgm:pt>
    <dgm:pt modelId="{B14538EA-6461-44A9-951F-C36F0057DFE4}" type="pres">
      <dgm:prSet presAssocID="{BE27523B-14B8-4482-89CB-BE5680B4EE67}" presName="ParentText" presStyleLbl="revTx" presStyleIdx="0" presStyleCnt="6">
        <dgm:presLayoutVars>
          <dgm:chMax val="0"/>
          <dgm:chPref val="0"/>
          <dgm:bulletEnabled val="1"/>
        </dgm:presLayoutVars>
      </dgm:prSet>
      <dgm:spPr/>
      <dgm:t>
        <a:bodyPr/>
        <a:lstStyle/>
        <a:p>
          <a:endParaRPr lang="en-GB"/>
        </a:p>
      </dgm:t>
    </dgm:pt>
    <dgm:pt modelId="{58F406AF-12EF-4660-B081-41C2D2659039}" type="pres">
      <dgm:prSet presAssocID="{BE27523B-14B8-4482-89CB-BE5680B4EE67}" presName="Triangle" presStyleLbl="alignNode1" presStyleIdx="1" presStyleCnt="11"/>
      <dgm:spPr/>
    </dgm:pt>
    <dgm:pt modelId="{BA3EDD48-A6B3-4C3F-8F31-C84A686CD8CD}" type="pres">
      <dgm:prSet presAssocID="{DCBEDAB1-CCD0-43A6-BDEE-CADAEAEBB2FF}" presName="sibTrans" presStyleCnt="0"/>
      <dgm:spPr/>
    </dgm:pt>
    <dgm:pt modelId="{FE53FBBC-0C8D-4369-88E2-4D5C7EBD6BA7}" type="pres">
      <dgm:prSet presAssocID="{DCBEDAB1-CCD0-43A6-BDEE-CADAEAEBB2FF}" presName="space" presStyleCnt="0"/>
      <dgm:spPr/>
    </dgm:pt>
    <dgm:pt modelId="{EF03FF97-BF49-4AAB-BDDE-22FFE75D4ED0}" type="pres">
      <dgm:prSet presAssocID="{CB24CF78-7E7F-49BE-B0BE-0232AC5792F7}" presName="composite" presStyleCnt="0"/>
      <dgm:spPr/>
    </dgm:pt>
    <dgm:pt modelId="{CFB79CED-B26C-4B26-B699-0BB086FD2EF9}" type="pres">
      <dgm:prSet presAssocID="{CB24CF78-7E7F-49BE-B0BE-0232AC5792F7}" presName="LShape" presStyleLbl="alignNode1" presStyleIdx="2" presStyleCnt="11"/>
      <dgm:spPr/>
    </dgm:pt>
    <dgm:pt modelId="{1D4B9C42-21F4-4984-A09E-4634E1473075}" type="pres">
      <dgm:prSet presAssocID="{CB24CF78-7E7F-49BE-B0BE-0232AC5792F7}" presName="ParentText" presStyleLbl="revTx" presStyleIdx="1" presStyleCnt="6">
        <dgm:presLayoutVars>
          <dgm:chMax val="0"/>
          <dgm:chPref val="0"/>
          <dgm:bulletEnabled val="1"/>
        </dgm:presLayoutVars>
      </dgm:prSet>
      <dgm:spPr/>
      <dgm:t>
        <a:bodyPr/>
        <a:lstStyle/>
        <a:p>
          <a:endParaRPr lang="en-GB"/>
        </a:p>
      </dgm:t>
    </dgm:pt>
    <dgm:pt modelId="{1838C6DE-4D06-4CC4-B02A-DE5C9395FEAB}" type="pres">
      <dgm:prSet presAssocID="{CB24CF78-7E7F-49BE-B0BE-0232AC5792F7}" presName="Triangle" presStyleLbl="alignNode1" presStyleIdx="3" presStyleCnt="11"/>
      <dgm:spPr/>
    </dgm:pt>
    <dgm:pt modelId="{E6C0EDD2-EAA0-4A3D-9F94-5F43B1AA5333}" type="pres">
      <dgm:prSet presAssocID="{F62077DC-475B-40AC-9329-3B65C623BF03}" presName="sibTrans" presStyleCnt="0"/>
      <dgm:spPr/>
    </dgm:pt>
    <dgm:pt modelId="{669AE0AA-81E7-4D59-84AC-AF554CACC5F6}" type="pres">
      <dgm:prSet presAssocID="{F62077DC-475B-40AC-9329-3B65C623BF03}" presName="space" presStyleCnt="0"/>
      <dgm:spPr/>
    </dgm:pt>
    <dgm:pt modelId="{8A5EF662-5851-4D1A-8D78-4F57CE56FCEC}" type="pres">
      <dgm:prSet presAssocID="{272AA5D3-E40D-4170-A96C-0672ED0C7B57}" presName="composite" presStyleCnt="0"/>
      <dgm:spPr/>
    </dgm:pt>
    <dgm:pt modelId="{D970368F-9A6B-477B-A9A9-256605503F81}" type="pres">
      <dgm:prSet presAssocID="{272AA5D3-E40D-4170-A96C-0672ED0C7B57}" presName="LShape" presStyleLbl="alignNode1" presStyleIdx="4" presStyleCnt="11"/>
      <dgm:spPr/>
    </dgm:pt>
    <dgm:pt modelId="{FFA0CFE3-26B5-4DF0-8E31-94941B4C83F8}" type="pres">
      <dgm:prSet presAssocID="{272AA5D3-E40D-4170-A96C-0672ED0C7B57}" presName="ParentText" presStyleLbl="revTx" presStyleIdx="2" presStyleCnt="6">
        <dgm:presLayoutVars>
          <dgm:chMax val="0"/>
          <dgm:chPref val="0"/>
          <dgm:bulletEnabled val="1"/>
        </dgm:presLayoutVars>
      </dgm:prSet>
      <dgm:spPr/>
      <dgm:t>
        <a:bodyPr/>
        <a:lstStyle/>
        <a:p>
          <a:endParaRPr lang="en-GB"/>
        </a:p>
      </dgm:t>
    </dgm:pt>
    <dgm:pt modelId="{66F222C1-8977-474A-BDA3-36077D9D7421}" type="pres">
      <dgm:prSet presAssocID="{272AA5D3-E40D-4170-A96C-0672ED0C7B57}" presName="Triangle" presStyleLbl="alignNode1" presStyleIdx="5" presStyleCnt="11"/>
      <dgm:spPr/>
    </dgm:pt>
    <dgm:pt modelId="{6C57DE6A-A4A5-4954-A478-72117FDB5B7B}" type="pres">
      <dgm:prSet presAssocID="{507E3672-09B3-4BDD-A30E-6475F47935C3}" presName="sibTrans" presStyleCnt="0"/>
      <dgm:spPr/>
    </dgm:pt>
    <dgm:pt modelId="{F788FD1B-D958-46B7-AB23-2D025C6161A2}" type="pres">
      <dgm:prSet presAssocID="{507E3672-09B3-4BDD-A30E-6475F47935C3}" presName="space" presStyleCnt="0"/>
      <dgm:spPr/>
    </dgm:pt>
    <dgm:pt modelId="{60FD33DE-1A74-4DF3-B458-C7683782D072}" type="pres">
      <dgm:prSet presAssocID="{0AA87757-D0CC-4C32-BF09-4A95A5A46FCC}" presName="composite" presStyleCnt="0"/>
      <dgm:spPr/>
    </dgm:pt>
    <dgm:pt modelId="{CCC6F46F-D283-4BC6-A0C4-D0D84C819B00}" type="pres">
      <dgm:prSet presAssocID="{0AA87757-D0CC-4C32-BF09-4A95A5A46FCC}" presName="LShape" presStyleLbl="alignNode1" presStyleIdx="6" presStyleCnt="11"/>
      <dgm:spPr/>
    </dgm:pt>
    <dgm:pt modelId="{43EC0BE3-7250-4F39-8E55-24C6217C5B02}" type="pres">
      <dgm:prSet presAssocID="{0AA87757-D0CC-4C32-BF09-4A95A5A46FCC}" presName="ParentText" presStyleLbl="revTx" presStyleIdx="3" presStyleCnt="6">
        <dgm:presLayoutVars>
          <dgm:chMax val="0"/>
          <dgm:chPref val="0"/>
          <dgm:bulletEnabled val="1"/>
        </dgm:presLayoutVars>
      </dgm:prSet>
      <dgm:spPr/>
      <dgm:t>
        <a:bodyPr/>
        <a:lstStyle/>
        <a:p>
          <a:endParaRPr lang="en-GB"/>
        </a:p>
      </dgm:t>
    </dgm:pt>
    <dgm:pt modelId="{F23E8A7F-EFB8-4539-8A4F-8380B9736C07}" type="pres">
      <dgm:prSet presAssocID="{0AA87757-D0CC-4C32-BF09-4A95A5A46FCC}" presName="Triangle" presStyleLbl="alignNode1" presStyleIdx="7" presStyleCnt="11"/>
      <dgm:spPr/>
    </dgm:pt>
    <dgm:pt modelId="{CE9337BA-C8AF-4814-BC8F-F69253C33A02}" type="pres">
      <dgm:prSet presAssocID="{04D58D4D-A2B4-45F3-94AD-4EA43A03799F}" presName="sibTrans" presStyleCnt="0"/>
      <dgm:spPr/>
    </dgm:pt>
    <dgm:pt modelId="{77002C99-10B8-489B-AEEF-6079E88346CB}" type="pres">
      <dgm:prSet presAssocID="{04D58D4D-A2B4-45F3-94AD-4EA43A03799F}" presName="space" presStyleCnt="0"/>
      <dgm:spPr/>
    </dgm:pt>
    <dgm:pt modelId="{BFCEFEC7-345B-4471-8760-23B3F8E96BC0}" type="pres">
      <dgm:prSet presAssocID="{FEB1256A-7381-4B0D-A282-B2A161BA46CD}" presName="composite" presStyleCnt="0"/>
      <dgm:spPr/>
    </dgm:pt>
    <dgm:pt modelId="{DF4C3DEC-E16E-4685-A310-C394CC3DD94C}" type="pres">
      <dgm:prSet presAssocID="{FEB1256A-7381-4B0D-A282-B2A161BA46CD}" presName="LShape" presStyleLbl="alignNode1" presStyleIdx="8" presStyleCnt="11"/>
      <dgm:spPr/>
    </dgm:pt>
    <dgm:pt modelId="{0F9F570F-352F-418C-A4D8-B04448F86B72}" type="pres">
      <dgm:prSet presAssocID="{FEB1256A-7381-4B0D-A282-B2A161BA46CD}" presName="ParentText" presStyleLbl="revTx" presStyleIdx="4" presStyleCnt="6">
        <dgm:presLayoutVars>
          <dgm:chMax val="0"/>
          <dgm:chPref val="0"/>
          <dgm:bulletEnabled val="1"/>
        </dgm:presLayoutVars>
      </dgm:prSet>
      <dgm:spPr/>
      <dgm:t>
        <a:bodyPr/>
        <a:lstStyle/>
        <a:p>
          <a:endParaRPr lang="en-GB"/>
        </a:p>
      </dgm:t>
    </dgm:pt>
    <dgm:pt modelId="{19057FA2-A9D3-4BDC-9247-58F225C567D4}" type="pres">
      <dgm:prSet presAssocID="{FEB1256A-7381-4B0D-A282-B2A161BA46CD}" presName="Triangle" presStyleLbl="alignNode1" presStyleIdx="9" presStyleCnt="11"/>
      <dgm:spPr/>
    </dgm:pt>
    <dgm:pt modelId="{DABDD7C8-8D8C-4F68-8494-05748CD88DD9}" type="pres">
      <dgm:prSet presAssocID="{7646D114-90FA-4AA0-91CA-2993C2C9CA5D}" presName="sibTrans" presStyleCnt="0"/>
      <dgm:spPr/>
    </dgm:pt>
    <dgm:pt modelId="{C0155750-DF03-460D-BF8B-E229121C1E4C}" type="pres">
      <dgm:prSet presAssocID="{7646D114-90FA-4AA0-91CA-2993C2C9CA5D}" presName="space" presStyleCnt="0"/>
      <dgm:spPr/>
    </dgm:pt>
    <dgm:pt modelId="{4D13170C-FDD9-4E39-9392-E567C286D815}" type="pres">
      <dgm:prSet presAssocID="{F3D4AB47-4697-4E7B-9C3A-5541978B42C9}" presName="composite" presStyleCnt="0"/>
      <dgm:spPr/>
    </dgm:pt>
    <dgm:pt modelId="{D0CC8082-20E3-4213-9A4B-3D96E48ED2EE}" type="pres">
      <dgm:prSet presAssocID="{F3D4AB47-4697-4E7B-9C3A-5541978B42C9}" presName="LShape" presStyleLbl="alignNode1" presStyleIdx="10" presStyleCnt="11"/>
      <dgm:spPr/>
    </dgm:pt>
    <dgm:pt modelId="{E17392FA-AC94-4F7F-868C-6C511CAB06D2}" type="pres">
      <dgm:prSet presAssocID="{F3D4AB47-4697-4E7B-9C3A-5541978B42C9}" presName="ParentText" presStyleLbl="revTx" presStyleIdx="5" presStyleCnt="6">
        <dgm:presLayoutVars>
          <dgm:chMax val="0"/>
          <dgm:chPref val="0"/>
          <dgm:bulletEnabled val="1"/>
        </dgm:presLayoutVars>
      </dgm:prSet>
      <dgm:spPr/>
      <dgm:t>
        <a:bodyPr/>
        <a:lstStyle/>
        <a:p>
          <a:endParaRPr lang="en-GB"/>
        </a:p>
      </dgm:t>
    </dgm:pt>
  </dgm:ptLst>
  <dgm:cxnLst>
    <dgm:cxn modelId="{CC691E5D-A0B6-4D66-9C71-8DE9A696D7E7}" type="presOf" srcId="{272AA5D3-E40D-4170-A96C-0672ED0C7B57}" destId="{FFA0CFE3-26B5-4DF0-8E31-94941B4C83F8}" srcOrd="0" destOrd="0" presId="urn:microsoft.com/office/officeart/2009/3/layout/StepUpProcess"/>
    <dgm:cxn modelId="{938D74E8-4253-4891-9357-9938E91295F2}" srcId="{68E47D4A-59F8-4320-BBA4-89D4FF874E5A}" destId="{CB24CF78-7E7F-49BE-B0BE-0232AC5792F7}" srcOrd="1" destOrd="0" parTransId="{FBDE9160-889D-446A-8C64-F274F449FCFF}" sibTransId="{F62077DC-475B-40AC-9329-3B65C623BF03}"/>
    <dgm:cxn modelId="{6692F1F8-AC88-4BAD-B97E-0D90337C9D20}" srcId="{68E47D4A-59F8-4320-BBA4-89D4FF874E5A}" destId="{F3D4AB47-4697-4E7B-9C3A-5541978B42C9}" srcOrd="5" destOrd="0" parTransId="{31495A8D-9742-4382-80E6-736802559F84}" sibTransId="{D3942ACD-2F75-4BBE-89B1-7CA6698DF0C1}"/>
    <dgm:cxn modelId="{80605A88-EE3C-4FD1-87C1-B650C2A6E6F8}" type="presOf" srcId="{0AA87757-D0CC-4C32-BF09-4A95A5A46FCC}" destId="{43EC0BE3-7250-4F39-8E55-24C6217C5B02}" srcOrd="0" destOrd="0" presId="urn:microsoft.com/office/officeart/2009/3/layout/StepUpProcess"/>
    <dgm:cxn modelId="{6A92B66A-4CE1-4E77-99D6-2DF378CEDEB9}" type="presOf" srcId="{FEB1256A-7381-4B0D-A282-B2A161BA46CD}" destId="{0F9F570F-352F-418C-A4D8-B04448F86B72}" srcOrd="0" destOrd="0" presId="urn:microsoft.com/office/officeart/2009/3/layout/StepUpProcess"/>
    <dgm:cxn modelId="{F31CAF81-6AB6-441D-8AC7-84B480BE2D47}" type="presOf" srcId="{F3D4AB47-4697-4E7B-9C3A-5541978B42C9}" destId="{E17392FA-AC94-4F7F-868C-6C511CAB06D2}" srcOrd="0" destOrd="0" presId="urn:microsoft.com/office/officeart/2009/3/layout/StepUpProcess"/>
    <dgm:cxn modelId="{C4672316-401E-4A03-A609-55FCC312E0C3}" srcId="{68E47D4A-59F8-4320-BBA4-89D4FF874E5A}" destId="{BE27523B-14B8-4482-89CB-BE5680B4EE67}" srcOrd="0" destOrd="0" parTransId="{5EF0F7D9-7DAC-4C01-A237-EB500F97524E}" sibTransId="{DCBEDAB1-CCD0-43A6-BDEE-CADAEAEBB2FF}"/>
    <dgm:cxn modelId="{3C9D61CB-3E88-4522-B58A-6827B053BB99}" srcId="{68E47D4A-59F8-4320-BBA4-89D4FF874E5A}" destId="{0AA87757-D0CC-4C32-BF09-4A95A5A46FCC}" srcOrd="3" destOrd="0" parTransId="{AD23E7D0-B5C8-40B2-9E7A-F82D3B460271}" sibTransId="{04D58D4D-A2B4-45F3-94AD-4EA43A03799F}"/>
    <dgm:cxn modelId="{25F0A4FA-81F1-4685-8DF9-9A2844DC653B}" type="presOf" srcId="{68E47D4A-59F8-4320-BBA4-89D4FF874E5A}" destId="{E9AB4464-B853-4228-8CA2-02AB9AEC575F}" srcOrd="0" destOrd="0" presId="urn:microsoft.com/office/officeart/2009/3/layout/StepUpProcess"/>
    <dgm:cxn modelId="{5D2944CD-A104-437D-ACCA-C2AD2B0AF830}" srcId="{68E47D4A-59F8-4320-BBA4-89D4FF874E5A}" destId="{272AA5D3-E40D-4170-A96C-0672ED0C7B57}" srcOrd="2" destOrd="0" parTransId="{BA6298D3-6F40-48BA-BEAE-32AE47B2B4CB}" sibTransId="{507E3672-09B3-4BDD-A30E-6475F47935C3}"/>
    <dgm:cxn modelId="{DEB1C8BA-C639-4816-8B08-9FA091FC3325}" type="presOf" srcId="{CB24CF78-7E7F-49BE-B0BE-0232AC5792F7}" destId="{1D4B9C42-21F4-4984-A09E-4634E1473075}" srcOrd="0" destOrd="0" presId="urn:microsoft.com/office/officeart/2009/3/layout/StepUpProcess"/>
    <dgm:cxn modelId="{5FB1A969-1F23-4128-B7F7-F8CEC5913CD8}" srcId="{68E47D4A-59F8-4320-BBA4-89D4FF874E5A}" destId="{FEB1256A-7381-4B0D-A282-B2A161BA46CD}" srcOrd="4" destOrd="0" parTransId="{A1CDDC09-ECF2-4968-B60D-DDF9E9EEC648}" sibTransId="{7646D114-90FA-4AA0-91CA-2993C2C9CA5D}"/>
    <dgm:cxn modelId="{93EACAFA-3CFB-43D2-956A-B321B9ACA56F}" type="presOf" srcId="{BE27523B-14B8-4482-89CB-BE5680B4EE67}" destId="{B14538EA-6461-44A9-951F-C36F0057DFE4}" srcOrd="0" destOrd="0" presId="urn:microsoft.com/office/officeart/2009/3/layout/StepUpProcess"/>
    <dgm:cxn modelId="{33341B90-A584-4E85-A31D-D05AF63DA2BF}" type="presParOf" srcId="{E9AB4464-B853-4228-8CA2-02AB9AEC575F}" destId="{3A00E5D9-8002-44E5-8E5E-99892C9D3BB1}" srcOrd="0" destOrd="0" presId="urn:microsoft.com/office/officeart/2009/3/layout/StepUpProcess"/>
    <dgm:cxn modelId="{6AA12EE8-72F6-4E4F-B32F-4000178C5AC4}" type="presParOf" srcId="{3A00E5D9-8002-44E5-8E5E-99892C9D3BB1}" destId="{7527C0C3-39E3-4C66-92FC-54D57F2363B2}" srcOrd="0" destOrd="0" presId="urn:microsoft.com/office/officeart/2009/3/layout/StepUpProcess"/>
    <dgm:cxn modelId="{D3801074-4F89-451D-A7F8-11A5763B1710}" type="presParOf" srcId="{3A00E5D9-8002-44E5-8E5E-99892C9D3BB1}" destId="{B14538EA-6461-44A9-951F-C36F0057DFE4}" srcOrd="1" destOrd="0" presId="urn:microsoft.com/office/officeart/2009/3/layout/StepUpProcess"/>
    <dgm:cxn modelId="{035077DE-7BA9-455C-8C13-1E7DE11F0A0D}" type="presParOf" srcId="{3A00E5D9-8002-44E5-8E5E-99892C9D3BB1}" destId="{58F406AF-12EF-4660-B081-41C2D2659039}" srcOrd="2" destOrd="0" presId="urn:microsoft.com/office/officeart/2009/3/layout/StepUpProcess"/>
    <dgm:cxn modelId="{BE2C2FDD-F724-4B0A-95EE-3DD81D879E9D}" type="presParOf" srcId="{E9AB4464-B853-4228-8CA2-02AB9AEC575F}" destId="{BA3EDD48-A6B3-4C3F-8F31-C84A686CD8CD}" srcOrd="1" destOrd="0" presId="urn:microsoft.com/office/officeart/2009/3/layout/StepUpProcess"/>
    <dgm:cxn modelId="{EE9B0EAE-C57E-4CBD-9BEF-9D2556F7D691}" type="presParOf" srcId="{BA3EDD48-A6B3-4C3F-8F31-C84A686CD8CD}" destId="{FE53FBBC-0C8D-4369-88E2-4D5C7EBD6BA7}" srcOrd="0" destOrd="0" presId="urn:microsoft.com/office/officeart/2009/3/layout/StepUpProcess"/>
    <dgm:cxn modelId="{D07E68C2-8CCD-4576-AC82-8781BE41F01C}" type="presParOf" srcId="{E9AB4464-B853-4228-8CA2-02AB9AEC575F}" destId="{EF03FF97-BF49-4AAB-BDDE-22FFE75D4ED0}" srcOrd="2" destOrd="0" presId="urn:microsoft.com/office/officeart/2009/3/layout/StepUpProcess"/>
    <dgm:cxn modelId="{6922BA15-EF34-4010-866C-71BAAF31ABEC}" type="presParOf" srcId="{EF03FF97-BF49-4AAB-BDDE-22FFE75D4ED0}" destId="{CFB79CED-B26C-4B26-B699-0BB086FD2EF9}" srcOrd="0" destOrd="0" presId="urn:microsoft.com/office/officeart/2009/3/layout/StepUpProcess"/>
    <dgm:cxn modelId="{934A12CB-6FBE-49FC-8237-FDB3F7FE2176}" type="presParOf" srcId="{EF03FF97-BF49-4AAB-BDDE-22FFE75D4ED0}" destId="{1D4B9C42-21F4-4984-A09E-4634E1473075}" srcOrd="1" destOrd="0" presId="urn:microsoft.com/office/officeart/2009/3/layout/StepUpProcess"/>
    <dgm:cxn modelId="{47267D27-D52E-4543-8032-8EF3F54F5F0E}" type="presParOf" srcId="{EF03FF97-BF49-4AAB-BDDE-22FFE75D4ED0}" destId="{1838C6DE-4D06-4CC4-B02A-DE5C9395FEAB}" srcOrd="2" destOrd="0" presId="urn:microsoft.com/office/officeart/2009/3/layout/StepUpProcess"/>
    <dgm:cxn modelId="{31A178A4-B787-46CE-B1D4-97337EB92E62}" type="presParOf" srcId="{E9AB4464-B853-4228-8CA2-02AB9AEC575F}" destId="{E6C0EDD2-EAA0-4A3D-9F94-5F43B1AA5333}" srcOrd="3" destOrd="0" presId="urn:microsoft.com/office/officeart/2009/3/layout/StepUpProcess"/>
    <dgm:cxn modelId="{92D716BE-1F84-4152-8E32-F52B3B5D8196}" type="presParOf" srcId="{E6C0EDD2-EAA0-4A3D-9F94-5F43B1AA5333}" destId="{669AE0AA-81E7-4D59-84AC-AF554CACC5F6}" srcOrd="0" destOrd="0" presId="urn:microsoft.com/office/officeart/2009/3/layout/StepUpProcess"/>
    <dgm:cxn modelId="{EF7DDF54-2FF6-41D4-9622-17BA47C4FDB8}" type="presParOf" srcId="{E9AB4464-B853-4228-8CA2-02AB9AEC575F}" destId="{8A5EF662-5851-4D1A-8D78-4F57CE56FCEC}" srcOrd="4" destOrd="0" presId="urn:microsoft.com/office/officeart/2009/3/layout/StepUpProcess"/>
    <dgm:cxn modelId="{09B43CC5-5EDC-4F35-8FEA-038FDFA16A58}" type="presParOf" srcId="{8A5EF662-5851-4D1A-8D78-4F57CE56FCEC}" destId="{D970368F-9A6B-477B-A9A9-256605503F81}" srcOrd="0" destOrd="0" presId="urn:microsoft.com/office/officeart/2009/3/layout/StepUpProcess"/>
    <dgm:cxn modelId="{EAFA4A30-C506-46FD-9E66-B38C83E86210}" type="presParOf" srcId="{8A5EF662-5851-4D1A-8D78-4F57CE56FCEC}" destId="{FFA0CFE3-26B5-4DF0-8E31-94941B4C83F8}" srcOrd="1" destOrd="0" presId="urn:microsoft.com/office/officeart/2009/3/layout/StepUpProcess"/>
    <dgm:cxn modelId="{609E04A6-605C-42F4-AB61-4F4ACA1FBE5A}" type="presParOf" srcId="{8A5EF662-5851-4D1A-8D78-4F57CE56FCEC}" destId="{66F222C1-8977-474A-BDA3-36077D9D7421}" srcOrd="2" destOrd="0" presId="urn:microsoft.com/office/officeart/2009/3/layout/StepUpProcess"/>
    <dgm:cxn modelId="{F0C2F2F9-EBDA-4782-A41D-843BB72F2090}" type="presParOf" srcId="{E9AB4464-B853-4228-8CA2-02AB9AEC575F}" destId="{6C57DE6A-A4A5-4954-A478-72117FDB5B7B}" srcOrd="5" destOrd="0" presId="urn:microsoft.com/office/officeart/2009/3/layout/StepUpProcess"/>
    <dgm:cxn modelId="{FDE0A62E-C30D-47D2-9712-37BFC6229CE8}" type="presParOf" srcId="{6C57DE6A-A4A5-4954-A478-72117FDB5B7B}" destId="{F788FD1B-D958-46B7-AB23-2D025C6161A2}" srcOrd="0" destOrd="0" presId="urn:microsoft.com/office/officeart/2009/3/layout/StepUpProcess"/>
    <dgm:cxn modelId="{35C4B684-6906-4F20-BFDD-901345B202A8}" type="presParOf" srcId="{E9AB4464-B853-4228-8CA2-02AB9AEC575F}" destId="{60FD33DE-1A74-4DF3-B458-C7683782D072}" srcOrd="6" destOrd="0" presId="urn:microsoft.com/office/officeart/2009/3/layout/StepUpProcess"/>
    <dgm:cxn modelId="{045F4315-7E91-4379-B4CB-13F86A9C6119}" type="presParOf" srcId="{60FD33DE-1A74-4DF3-B458-C7683782D072}" destId="{CCC6F46F-D283-4BC6-A0C4-D0D84C819B00}" srcOrd="0" destOrd="0" presId="urn:microsoft.com/office/officeart/2009/3/layout/StepUpProcess"/>
    <dgm:cxn modelId="{6D2E1237-255D-431E-AAF6-112B6A16AACF}" type="presParOf" srcId="{60FD33DE-1A74-4DF3-B458-C7683782D072}" destId="{43EC0BE3-7250-4F39-8E55-24C6217C5B02}" srcOrd="1" destOrd="0" presId="urn:microsoft.com/office/officeart/2009/3/layout/StepUpProcess"/>
    <dgm:cxn modelId="{02E82EA5-544F-4137-821D-F9CBABFED719}" type="presParOf" srcId="{60FD33DE-1A74-4DF3-B458-C7683782D072}" destId="{F23E8A7F-EFB8-4539-8A4F-8380B9736C07}" srcOrd="2" destOrd="0" presId="urn:microsoft.com/office/officeart/2009/3/layout/StepUpProcess"/>
    <dgm:cxn modelId="{9E313D95-B37C-4BC9-8DCA-FEB4C6FE90AF}" type="presParOf" srcId="{E9AB4464-B853-4228-8CA2-02AB9AEC575F}" destId="{CE9337BA-C8AF-4814-BC8F-F69253C33A02}" srcOrd="7" destOrd="0" presId="urn:microsoft.com/office/officeart/2009/3/layout/StepUpProcess"/>
    <dgm:cxn modelId="{63EE3306-DCB2-4C45-B0E1-2D01DB3CA08E}" type="presParOf" srcId="{CE9337BA-C8AF-4814-BC8F-F69253C33A02}" destId="{77002C99-10B8-489B-AEEF-6079E88346CB}" srcOrd="0" destOrd="0" presId="urn:microsoft.com/office/officeart/2009/3/layout/StepUpProcess"/>
    <dgm:cxn modelId="{F865153E-1DDD-47AD-A86D-0BAC4E1A6D5E}" type="presParOf" srcId="{E9AB4464-B853-4228-8CA2-02AB9AEC575F}" destId="{BFCEFEC7-345B-4471-8760-23B3F8E96BC0}" srcOrd="8" destOrd="0" presId="urn:microsoft.com/office/officeart/2009/3/layout/StepUpProcess"/>
    <dgm:cxn modelId="{011BF1B0-6057-4104-BE96-0C2CFC162BF2}" type="presParOf" srcId="{BFCEFEC7-345B-4471-8760-23B3F8E96BC0}" destId="{DF4C3DEC-E16E-4685-A310-C394CC3DD94C}" srcOrd="0" destOrd="0" presId="urn:microsoft.com/office/officeart/2009/3/layout/StepUpProcess"/>
    <dgm:cxn modelId="{A07482FD-A01C-4B4B-A317-FE21C3FA1D1D}" type="presParOf" srcId="{BFCEFEC7-345B-4471-8760-23B3F8E96BC0}" destId="{0F9F570F-352F-418C-A4D8-B04448F86B72}" srcOrd="1" destOrd="0" presId="urn:microsoft.com/office/officeart/2009/3/layout/StepUpProcess"/>
    <dgm:cxn modelId="{BEFF1841-A615-43EC-B06B-0DA2615045F0}" type="presParOf" srcId="{BFCEFEC7-345B-4471-8760-23B3F8E96BC0}" destId="{19057FA2-A9D3-4BDC-9247-58F225C567D4}" srcOrd="2" destOrd="0" presId="urn:microsoft.com/office/officeart/2009/3/layout/StepUpProcess"/>
    <dgm:cxn modelId="{BA4DEEBD-677E-4A63-A9FA-2AAB3DAD5C01}" type="presParOf" srcId="{E9AB4464-B853-4228-8CA2-02AB9AEC575F}" destId="{DABDD7C8-8D8C-4F68-8494-05748CD88DD9}" srcOrd="9" destOrd="0" presId="urn:microsoft.com/office/officeart/2009/3/layout/StepUpProcess"/>
    <dgm:cxn modelId="{2FAA6C83-1E95-45BA-AD5B-D1097B05E760}" type="presParOf" srcId="{DABDD7C8-8D8C-4F68-8494-05748CD88DD9}" destId="{C0155750-DF03-460D-BF8B-E229121C1E4C}" srcOrd="0" destOrd="0" presId="urn:microsoft.com/office/officeart/2009/3/layout/StepUpProcess"/>
    <dgm:cxn modelId="{9DDB0F6C-224F-4D16-9147-9685A022CE2E}" type="presParOf" srcId="{E9AB4464-B853-4228-8CA2-02AB9AEC575F}" destId="{4D13170C-FDD9-4E39-9392-E567C286D815}" srcOrd="10" destOrd="0" presId="urn:microsoft.com/office/officeart/2009/3/layout/StepUpProcess"/>
    <dgm:cxn modelId="{EDDE14A0-AB19-4693-A16A-59559745C8BB}" type="presParOf" srcId="{4D13170C-FDD9-4E39-9392-E567C286D815}" destId="{D0CC8082-20E3-4213-9A4B-3D96E48ED2EE}" srcOrd="0" destOrd="0" presId="urn:microsoft.com/office/officeart/2009/3/layout/StepUpProcess"/>
    <dgm:cxn modelId="{27324B4E-452F-48C9-8371-011010EA4CB0}" type="presParOf" srcId="{4D13170C-FDD9-4E39-9392-E567C286D815}" destId="{E17392FA-AC94-4F7F-868C-6C511CAB06D2}" srcOrd="1" destOrd="0" presId="urn:microsoft.com/office/officeart/2009/3/layout/StepUp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8E47D4A-59F8-4320-BBA4-89D4FF874E5A}" type="doc">
      <dgm:prSet loTypeId="urn:microsoft.com/office/officeart/2009/3/layout/StepUpProcess" loCatId="process" qsTypeId="urn:microsoft.com/office/officeart/2005/8/quickstyle/simple1" qsCatId="simple" csTypeId="urn:microsoft.com/office/officeart/2005/8/colors/colorful5" csCatId="colorful" phldr="1"/>
      <dgm:spPr/>
      <dgm:t>
        <a:bodyPr/>
        <a:lstStyle/>
        <a:p>
          <a:endParaRPr lang="en-US"/>
        </a:p>
      </dgm:t>
    </dgm:pt>
    <dgm:pt modelId="{BE27523B-14B8-4482-89CB-BE5680B4EE67}">
      <dgm:prSet/>
      <dgm:spPr/>
      <dgm:t>
        <a:bodyPr/>
        <a:lstStyle/>
        <a:p>
          <a:pPr rtl="0"/>
          <a:r>
            <a:t>Présentation et engagement </a:t>
          </a:r>
        </a:p>
      </dgm:t>
    </dgm:pt>
    <dgm:pt modelId="{5EF0F7D9-7DAC-4C01-A237-EB500F97524E}" type="parTrans" cxnId="{C4672316-401E-4A03-A609-55FCC312E0C3}">
      <dgm:prSet/>
      <dgm:spPr/>
      <dgm:t>
        <a:bodyPr/>
        <a:lstStyle/>
        <a:p>
          <a:endParaRPr lang="en-US"/>
        </a:p>
      </dgm:t>
    </dgm:pt>
    <dgm:pt modelId="{DCBEDAB1-CCD0-43A6-BDEE-CADAEAEBB2FF}" type="sibTrans" cxnId="{C4672316-401E-4A03-A609-55FCC312E0C3}">
      <dgm:prSet/>
      <dgm:spPr/>
      <dgm:t>
        <a:bodyPr/>
        <a:lstStyle/>
        <a:p>
          <a:endParaRPr lang="en-US"/>
        </a:p>
      </dgm:t>
    </dgm:pt>
    <dgm:pt modelId="{CB24CF78-7E7F-49BE-B0BE-0232AC5792F7}">
      <dgm:prSet/>
      <dgm:spPr/>
      <dgm:t>
        <a:bodyPr/>
        <a:lstStyle/>
        <a:p>
          <a:pPr rtl="0"/>
          <a:r>
            <a:t>Évaluation</a:t>
          </a:r>
        </a:p>
      </dgm:t>
    </dgm:pt>
    <dgm:pt modelId="{FBDE9160-889D-446A-8C64-F274F449FCFF}" type="parTrans" cxnId="{938D74E8-4253-4891-9357-9938E91295F2}">
      <dgm:prSet/>
      <dgm:spPr/>
      <dgm:t>
        <a:bodyPr/>
        <a:lstStyle/>
        <a:p>
          <a:endParaRPr lang="en-US"/>
        </a:p>
      </dgm:t>
    </dgm:pt>
    <dgm:pt modelId="{F62077DC-475B-40AC-9329-3B65C623BF03}" type="sibTrans" cxnId="{938D74E8-4253-4891-9357-9938E91295F2}">
      <dgm:prSet/>
      <dgm:spPr/>
      <dgm:t>
        <a:bodyPr/>
        <a:lstStyle/>
        <a:p>
          <a:endParaRPr lang="en-US"/>
        </a:p>
      </dgm:t>
    </dgm:pt>
    <dgm:pt modelId="{272AA5D3-E40D-4170-A96C-0672ED0C7B57}">
      <dgm:prSet/>
      <dgm:spPr/>
      <dgm:t>
        <a:bodyPr/>
        <a:lstStyle/>
        <a:p>
          <a:pPr rtl="0"/>
          <a:r>
            <a:t>Élaboration du plan d'action personnalisé</a:t>
          </a:r>
        </a:p>
      </dgm:t>
    </dgm:pt>
    <dgm:pt modelId="{BA6298D3-6F40-48BA-BEAE-32AE47B2B4CB}" type="parTrans" cxnId="{5D2944CD-A104-437D-ACCA-C2AD2B0AF830}">
      <dgm:prSet/>
      <dgm:spPr/>
      <dgm:t>
        <a:bodyPr/>
        <a:lstStyle/>
        <a:p>
          <a:endParaRPr lang="en-US"/>
        </a:p>
      </dgm:t>
    </dgm:pt>
    <dgm:pt modelId="{507E3672-09B3-4BDD-A30E-6475F47935C3}" type="sibTrans" cxnId="{5D2944CD-A104-437D-ACCA-C2AD2B0AF830}">
      <dgm:prSet/>
      <dgm:spPr/>
      <dgm:t>
        <a:bodyPr/>
        <a:lstStyle/>
        <a:p>
          <a:endParaRPr lang="en-US"/>
        </a:p>
      </dgm:t>
    </dgm:pt>
    <dgm:pt modelId="{0AA87757-D0CC-4C32-BF09-4A95A5A46FCC}">
      <dgm:prSet/>
      <dgm:spPr/>
      <dgm:t>
        <a:bodyPr/>
        <a:lstStyle/>
        <a:p>
          <a:pPr rtl="0"/>
          <a:r>
            <a:t>Mise en œuvre du plan d'action </a:t>
          </a:r>
        </a:p>
      </dgm:t>
    </dgm:pt>
    <dgm:pt modelId="{AD23E7D0-B5C8-40B2-9E7A-F82D3B460271}" type="parTrans" cxnId="{3C9D61CB-3E88-4522-B58A-6827B053BB99}">
      <dgm:prSet/>
      <dgm:spPr/>
      <dgm:t>
        <a:bodyPr/>
        <a:lstStyle/>
        <a:p>
          <a:endParaRPr lang="en-US"/>
        </a:p>
      </dgm:t>
    </dgm:pt>
    <dgm:pt modelId="{04D58D4D-A2B4-45F3-94AD-4EA43A03799F}" type="sibTrans" cxnId="{3C9D61CB-3E88-4522-B58A-6827B053BB99}">
      <dgm:prSet/>
      <dgm:spPr/>
      <dgm:t>
        <a:bodyPr/>
        <a:lstStyle/>
        <a:p>
          <a:endParaRPr lang="en-US"/>
        </a:p>
      </dgm:t>
    </dgm:pt>
    <dgm:pt modelId="{FEB1256A-7381-4B0D-A282-B2A161BA46CD}">
      <dgm:prSet/>
      <dgm:spPr/>
      <dgm:t>
        <a:bodyPr/>
        <a:lstStyle/>
        <a:p>
          <a:pPr rtl="0"/>
          <a:r>
            <a:t>Suivi personnalisé</a:t>
          </a:r>
        </a:p>
      </dgm:t>
    </dgm:pt>
    <dgm:pt modelId="{A1CDDC09-ECF2-4968-B60D-DDF9E9EEC648}" type="parTrans" cxnId="{5FB1A969-1F23-4128-B7F7-F8CEC5913CD8}">
      <dgm:prSet/>
      <dgm:spPr/>
      <dgm:t>
        <a:bodyPr/>
        <a:lstStyle/>
        <a:p>
          <a:endParaRPr lang="en-US"/>
        </a:p>
      </dgm:t>
    </dgm:pt>
    <dgm:pt modelId="{7646D114-90FA-4AA0-91CA-2993C2C9CA5D}" type="sibTrans" cxnId="{5FB1A969-1F23-4128-B7F7-F8CEC5913CD8}">
      <dgm:prSet/>
      <dgm:spPr/>
      <dgm:t>
        <a:bodyPr/>
        <a:lstStyle/>
        <a:p>
          <a:endParaRPr lang="en-US"/>
        </a:p>
      </dgm:t>
    </dgm:pt>
    <dgm:pt modelId="{F3D4AB47-4697-4E7B-9C3A-5541978B42C9}">
      <dgm:prSet/>
      <dgm:spPr/>
      <dgm:t>
        <a:bodyPr/>
        <a:lstStyle/>
        <a:p>
          <a:pPr rtl="0"/>
          <a:r>
            <a:t>Clôture du dossier</a:t>
          </a:r>
        </a:p>
      </dgm:t>
    </dgm:pt>
    <dgm:pt modelId="{31495A8D-9742-4382-80E6-736802559F84}" type="parTrans" cxnId="{6692F1F8-AC88-4BAD-B97E-0D90337C9D20}">
      <dgm:prSet/>
      <dgm:spPr/>
      <dgm:t>
        <a:bodyPr/>
        <a:lstStyle/>
        <a:p>
          <a:endParaRPr lang="en-US"/>
        </a:p>
      </dgm:t>
    </dgm:pt>
    <dgm:pt modelId="{D3942ACD-2F75-4BBE-89B1-7CA6698DF0C1}" type="sibTrans" cxnId="{6692F1F8-AC88-4BAD-B97E-0D90337C9D20}">
      <dgm:prSet/>
      <dgm:spPr/>
      <dgm:t>
        <a:bodyPr/>
        <a:lstStyle/>
        <a:p>
          <a:endParaRPr lang="en-US"/>
        </a:p>
      </dgm:t>
    </dgm:pt>
    <dgm:pt modelId="{E9AB4464-B853-4228-8CA2-02AB9AEC575F}" type="pres">
      <dgm:prSet presAssocID="{68E47D4A-59F8-4320-BBA4-89D4FF874E5A}" presName="rootnode" presStyleCnt="0">
        <dgm:presLayoutVars>
          <dgm:chMax/>
          <dgm:chPref/>
          <dgm:dir/>
          <dgm:animLvl val="lvl"/>
        </dgm:presLayoutVars>
      </dgm:prSet>
      <dgm:spPr/>
      <dgm:t>
        <a:bodyPr/>
        <a:lstStyle/>
        <a:p>
          <a:endParaRPr lang="en-GB"/>
        </a:p>
      </dgm:t>
    </dgm:pt>
    <dgm:pt modelId="{3A00E5D9-8002-44E5-8E5E-99892C9D3BB1}" type="pres">
      <dgm:prSet presAssocID="{BE27523B-14B8-4482-89CB-BE5680B4EE67}" presName="composite" presStyleCnt="0"/>
      <dgm:spPr/>
    </dgm:pt>
    <dgm:pt modelId="{7527C0C3-39E3-4C66-92FC-54D57F2363B2}" type="pres">
      <dgm:prSet presAssocID="{BE27523B-14B8-4482-89CB-BE5680B4EE67}" presName="LShape" presStyleLbl="alignNode1" presStyleIdx="0" presStyleCnt="11"/>
      <dgm:spPr/>
    </dgm:pt>
    <dgm:pt modelId="{B14538EA-6461-44A9-951F-C36F0057DFE4}" type="pres">
      <dgm:prSet presAssocID="{BE27523B-14B8-4482-89CB-BE5680B4EE67}" presName="ParentText" presStyleLbl="revTx" presStyleIdx="0" presStyleCnt="6">
        <dgm:presLayoutVars>
          <dgm:chMax val="0"/>
          <dgm:chPref val="0"/>
          <dgm:bulletEnabled val="1"/>
        </dgm:presLayoutVars>
      </dgm:prSet>
      <dgm:spPr/>
      <dgm:t>
        <a:bodyPr/>
        <a:lstStyle/>
        <a:p>
          <a:endParaRPr lang="en-GB"/>
        </a:p>
      </dgm:t>
    </dgm:pt>
    <dgm:pt modelId="{58F406AF-12EF-4660-B081-41C2D2659039}" type="pres">
      <dgm:prSet presAssocID="{BE27523B-14B8-4482-89CB-BE5680B4EE67}" presName="Triangle" presStyleLbl="alignNode1" presStyleIdx="1" presStyleCnt="11"/>
      <dgm:spPr/>
    </dgm:pt>
    <dgm:pt modelId="{BA3EDD48-A6B3-4C3F-8F31-C84A686CD8CD}" type="pres">
      <dgm:prSet presAssocID="{DCBEDAB1-CCD0-43A6-BDEE-CADAEAEBB2FF}" presName="sibTrans" presStyleCnt="0"/>
      <dgm:spPr/>
    </dgm:pt>
    <dgm:pt modelId="{FE53FBBC-0C8D-4369-88E2-4D5C7EBD6BA7}" type="pres">
      <dgm:prSet presAssocID="{DCBEDAB1-CCD0-43A6-BDEE-CADAEAEBB2FF}" presName="space" presStyleCnt="0"/>
      <dgm:spPr/>
    </dgm:pt>
    <dgm:pt modelId="{EF03FF97-BF49-4AAB-BDDE-22FFE75D4ED0}" type="pres">
      <dgm:prSet presAssocID="{CB24CF78-7E7F-49BE-B0BE-0232AC5792F7}" presName="composite" presStyleCnt="0"/>
      <dgm:spPr/>
    </dgm:pt>
    <dgm:pt modelId="{CFB79CED-B26C-4B26-B699-0BB086FD2EF9}" type="pres">
      <dgm:prSet presAssocID="{CB24CF78-7E7F-49BE-B0BE-0232AC5792F7}" presName="LShape" presStyleLbl="alignNode1" presStyleIdx="2" presStyleCnt="11"/>
      <dgm:spPr/>
    </dgm:pt>
    <dgm:pt modelId="{1D4B9C42-21F4-4984-A09E-4634E1473075}" type="pres">
      <dgm:prSet presAssocID="{CB24CF78-7E7F-49BE-B0BE-0232AC5792F7}" presName="ParentText" presStyleLbl="revTx" presStyleIdx="1" presStyleCnt="6">
        <dgm:presLayoutVars>
          <dgm:chMax val="0"/>
          <dgm:chPref val="0"/>
          <dgm:bulletEnabled val="1"/>
        </dgm:presLayoutVars>
      </dgm:prSet>
      <dgm:spPr/>
      <dgm:t>
        <a:bodyPr/>
        <a:lstStyle/>
        <a:p>
          <a:endParaRPr lang="en-GB"/>
        </a:p>
      </dgm:t>
    </dgm:pt>
    <dgm:pt modelId="{1838C6DE-4D06-4CC4-B02A-DE5C9395FEAB}" type="pres">
      <dgm:prSet presAssocID="{CB24CF78-7E7F-49BE-B0BE-0232AC5792F7}" presName="Triangle" presStyleLbl="alignNode1" presStyleIdx="3" presStyleCnt="11"/>
      <dgm:spPr/>
    </dgm:pt>
    <dgm:pt modelId="{E6C0EDD2-EAA0-4A3D-9F94-5F43B1AA5333}" type="pres">
      <dgm:prSet presAssocID="{F62077DC-475B-40AC-9329-3B65C623BF03}" presName="sibTrans" presStyleCnt="0"/>
      <dgm:spPr/>
    </dgm:pt>
    <dgm:pt modelId="{669AE0AA-81E7-4D59-84AC-AF554CACC5F6}" type="pres">
      <dgm:prSet presAssocID="{F62077DC-475B-40AC-9329-3B65C623BF03}" presName="space" presStyleCnt="0"/>
      <dgm:spPr/>
    </dgm:pt>
    <dgm:pt modelId="{8A5EF662-5851-4D1A-8D78-4F57CE56FCEC}" type="pres">
      <dgm:prSet presAssocID="{272AA5D3-E40D-4170-A96C-0672ED0C7B57}" presName="composite" presStyleCnt="0"/>
      <dgm:spPr/>
    </dgm:pt>
    <dgm:pt modelId="{D970368F-9A6B-477B-A9A9-256605503F81}" type="pres">
      <dgm:prSet presAssocID="{272AA5D3-E40D-4170-A96C-0672ED0C7B57}" presName="LShape" presStyleLbl="alignNode1" presStyleIdx="4" presStyleCnt="11"/>
      <dgm:spPr/>
    </dgm:pt>
    <dgm:pt modelId="{FFA0CFE3-26B5-4DF0-8E31-94941B4C83F8}" type="pres">
      <dgm:prSet presAssocID="{272AA5D3-E40D-4170-A96C-0672ED0C7B57}" presName="ParentText" presStyleLbl="revTx" presStyleIdx="2" presStyleCnt="6">
        <dgm:presLayoutVars>
          <dgm:chMax val="0"/>
          <dgm:chPref val="0"/>
          <dgm:bulletEnabled val="1"/>
        </dgm:presLayoutVars>
      </dgm:prSet>
      <dgm:spPr/>
      <dgm:t>
        <a:bodyPr/>
        <a:lstStyle/>
        <a:p>
          <a:endParaRPr lang="en-GB"/>
        </a:p>
      </dgm:t>
    </dgm:pt>
    <dgm:pt modelId="{66F222C1-8977-474A-BDA3-36077D9D7421}" type="pres">
      <dgm:prSet presAssocID="{272AA5D3-E40D-4170-A96C-0672ED0C7B57}" presName="Triangle" presStyleLbl="alignNode1" presStyleIdx="5" presStyleCnt="11"/>
      <dgm:spPr/>
    </dgm:pt>
    <dgm:pt modelId="{6C57DE6A-A4A5-4954-A478-72117FDB5B7B}" type="pres">
      <dgm:prSet presAssocID="{507E3672-09B3-4BDD-A30E-6475F47935C3}" presName="sibTrans" presStyleCnt="0"/>
      <dgm:spPr/>
    </dgm:pt>
    <dgm:pt modelId="{F788FD1B-D958-46B7-AB23-2D025C6161A2}" type="pres">
      <dgm:prSet presAssocID="{507E3672-09B3-4BDD-A30E-6475F47935C3}" presName="space" presStyleCnt="0"/>
      <dgm:spPr/>
    </dgm:pt>
    <dgm:pt modelId="{60FD33DE-1A74-4DF3-B458-C7683782D072}" type="pres">
      <dgm:prSet presAssocID="{0AA87757-D0CC-4C32-BF09-4A95A5A46FCC}" presName="composite" presStyleCnt="0"/>
      <dgm:spPr/>
    </dgm:pt>
    <dgm:pt modelId="{CCC6F46F-D283-4BC6-A0C4-D0D84C819B00}" type="pres">
      <dgm:prSet presAssocID="{0AA87757-D0CC-4C32-BF09-4A95A5A46FCC}" presName="LShape" presStyleLbl="alignNode1" presStyleIdx="6" presStyleCnt="11"/>
      <dgm:spPr/>
    </dgm:pt>
    <dgm:pt modelId="{43EC0BE3-7250-4F39-8E55-24C6217C5B02}" type="pres">
      <dgm:prSet presAssocID="{0AA87757-D0CC-4C32-BF09-4A95A5A46FCC}" presName="ParentText" presStyleLbl="revTx" presStyleIdx="3" presStyleCnt="6">
        <dgm:presLayoutVars>
          <dgm:chMax val="0"/>
          <dgm:chPref val="0"/>
          <dgm:bulletEnabled val="1"/>
        </dgm:presLayoutVars>
      </dgm:prSet>
      <dgm:spPr/>
      <dgm:t>
        <a:bodyPr/>
        <a:lstStyle/>
        <a:p>
          <a:endParaRPr lang="en-GB"/>
        </a:p>
      </dgm:t>
    </dgm:pt>
    <dgm:pt modelId="{F23E8A7F-EFB8-4539-8A4F-8380B9736C07}" type="pres">
      <dgm:prSet presAssocID="{0AA87757-D0CC-4C32-BF09-4A95A5A46FCC}" presName="Triangle" presStyleLbl="alignNode1" presStyleIdx="7" presStyleCnt="11"/>
      <dgm:spPr/>
    </dgm:pt>
    <dgm:pt modelId="{CE9337BA-C8AF-4814-BC8F-F69253C33A02}" type="pres">
      <dgm:prSet presAssocID="{04D58D4D-A2B4-45F3-94AD-4EA43A03799F}" presName="sibTrans" presStyleCnt="0"/>
      <dgm:spPr/>
    </dgm:pt>
    <dgm:pt modelId="{77002C99-10B8-489B-AEEF-6079E88346CB}" type="pres">
      <dgm:prSet presAssocID="{04D58D4D-A2B4-45F3-94AD-4EA43A03799F}" presName="space" presStyleCnt="0"/>
      <dgm:spPr/>
    </dgm:pt>
    <dgm:pt modelId="{BFCEFEC7-345B-4471-8760-23B3F8E96BC0}" type="pres">
      <dgm:prSet presAssocID="{FEB1256A-7381-4B0D-A282-B2A161BA46CD}" presName="composite" presStyleCnt="0"/>
      <dgm:spPr/>
    </dgm:pt>
    <dgm:pt modelId="{DF4C3DEC-E16E-4685-A310-C394CC3DD94C}" type="pres">
      <dgm:prSet presAssocID="{FEB1256A-7381-4B0D-A282-B2A161BA46CD}" presName="LShape" presStyleLbl="alignNode1" presStyleIdx="8" presStyleCnt="11"/>
      <dgm:spPr/>
    </dgm:pt>
    <dgm:pt modelId="{0F9F570F-352F-418C-A4D8-B04448F86B72}" type="pres">
      <dgm:prSet presAssocID="{FEB1256A-7381-4B0D-A282-B2A161BA46CD}" presName="ParentText" presStyleLbl="revTx" presStyleIdx="4" presStyleCnt="6">
        <dgm:presLayoutVars>
          <dgm:chMax val="0"/>
          <dgm:chPref val="0"/>
          <dgm:bulletEnabled val="1"/>
        </dgm:presLayoutVars>
      </dgm:prSet>
      <dgm:spPr/>
      <dgm:t>
        <a:bodyPr/>
        <a:lstStyle/>
        <a:p>
          <a:endParaRPr lang="en-GB"/>
        </a:p>
      </dgm:t>
    </dgm:pt>
    <dgm:pt modelId="{19057FA2-A9D3-4BDC-9247-58F225C567D4}" type="pres">
      <dgm:prSet presAssocID="{FEB1256A-7381-4B0D-A282-B2A161BA46CD}" presName="Triangle" presStyleLbl="alignNode1" presStyleIdx="9" presStyleCnt="11"/>
      <dgm:spPr/>
    </dgm:pt>
    <dgm:pt modelId="{DABDD7C8-8D8C-4F68-8494-05748CD88DD9}" type="pres">
      <dgm:prSet presAssocID="{7646D114-90FA-4AA0-91CA-2993C2C9CA5D}" presName="sibTrans" presStyleCnt="0"/>
      <dgm:spPr/>
    </dgm:pt>
    <dgm:pt modelId="{C0155750-DF03-460D-BF8B-E229121C1E4C}" type="pres">
      <dgm:prSet presAssocID="{7646D114-90FA-4AA0-91CA-2993C2C9CA5D}" presName="space" presStyleCnt="0"/>
      <dgm:spPr/>
    </dgm:pt>
    <dgm:pt modelId="{4D13170C-FDD9-4E39-9392-E567C286D815}" type="pres">
      <dgm:prSet presAssocID="{F3D4AB47-4697-4E7B-9C3A-5541978B42C9}" presName="composite" presStyleCnt="0"/>
      <dgm:spPr/>
    </dgm:pt>
    <dgm:pt modelId="{D0CC8082-20E3-4213-9A4B-3D96E48ED2EE}" type="pres">
      <dgm:prSet presAssocID="{F3D4AB47-4697-4E7B-9C3A-5541978B42C9}" presName="LShape" presStyleLbl="alignNode1" presStyleIdx="10" presStyleCnt="11"/>
      <dgm:spPr/>
    </dgm:pt>
    <dgm:pt modelId="{E17392FA-AC94-4F7F-868C-6C511CAB06D2}" type="pres">
      <dgm:prSet presAssocID="{F3D4AB47-4697-4E7B-9C3A-5541978B42C9}" presName="ParentText" presStyleLbl="revTx" presStyleIdx="5" presStyleCnt="6">
        <dgm:presLayoutVars>
          <dgm:chMax val="0"/>
          <dgm:chPref val="0"/>
          <dgm:bulletEnabled val="1"/>
        </dgm:presLayoutVars>
      </dgm:prSet>
      <dgm:spPr/>
      <dgm:t>
        <a:bodyPr/>
        <a:lstStyle/>
        <a:p>
          <a:endParaRPr lang="en-GB"/>
        </a:p>
      </dgm:t>
    </dgm:pt>
  </dgm:ptLst>
  <dgm:cxnLst>
    <dgm:cxn modelId="{07F3A126-30AF-4081-910E-08D199D6CA0E}" type="presOf" srcId="{BE27523B-14B8-4482-89CB-BE5680B4EE67}" destId="{B14538EA-6461-44A9-951F-C36F0057DFE4}" srcOrd="0" destOrd="0" presId="urn:microsoft.com/office/officeart/2009/3/layout/StepUpProcess"/>
    <dgm:cxn modelId="{5A466D6F-70EA-41A8-8B27-BF19CD2AFD1F}" type="presOf" srcId="{272AA5D3-E40D-4170-A96C-0672ED0C7B57}" destId="{FFA0CFE3-26B5-4DF0-8E31-94941B4C83F8}" srcOrd="0" destOrd="0" presId="urn:microsoft.com/office/officeart/2009/3/layout/StepUpProcess"/>
    <dgm:cxn modelId="{3C9D61CB-3E88-4522-B58A-6827B053BB99}" srcId="{68E47D4A-59F8-4320-BBA4-89D4FF874E5A}" destId="{0AA87757-D0CC-4C32-BF09-4A95A5A46FCC}" srcOrd="3" destOrd="0" parTransId="{AD23E7D0-B5C8-40B2-9E7A-F82D3B460271}" sibTransId="{04D58D4D-A2B4-45F3-94AD-4EA43A03799F}"/>
    <dgm:cxn modelId="{DF743D17-5D59-4918-A83E-3A528F455CD6}" type="presOf" srcId="{0AA87757-D0CC-4C32-BF09-4A95A5A46FCC}" destId="{43EC0BE3-7250-4F39-8E55-24C6217C5B02}" srcOrd="0" destOrd="0" presId="urn:microsoft.com/office/officeart/2009/3/layout/StepUpProcess"/>
    <dgm:cxn modelId="{436B5538-5C18-4C59-952A-D0BBC06C463C}" type="presOf" srcId="{FEB1256A-7381-4B0D-A282-B2A161BA46CD}" destId="{0F9F570F-352F-418C-A4D8-B04448F86B72}" srcOrd="0" destOrd="0" presId="urn:microsoft.com/office/officeart/2009/3/layout/StepUpProcess"/>
    <dgm:cxn modelId="{938D74E8-4253-4891-9357-9938E91295F2}" srcId="{68E47D4A-59F8-4320-BBA4-89D4FF874E5A}" destId="{CB24CF78-7E7F-49BE-B0BE-0232AC5792F7}" srcOrd="1" destOrd="0" parTransId="{FBDE9160-889D-446A-8C64-F274F449FCFF}" sibTransId="{F62077DC-475B-40AC-9329-3B65C623BF03}"/>
    <dgm:cxn modelId="{85214C26-5AC6-438F-8EE7-C5379FCC6666}" type="presOf" srcId="{F3D4AB47-4697-4E7B-9C3A-5541978B42C9}" destId="{E17392FA-AC94-4F7F-868C-6C511CAB06D2}" srcOrd="0" destOrd="0" presId="urn:microsoft.com/office/officeart/2009/3/layout/StepUpProcess"/>
    <dgm:cxn modelId="{D98A70BE-E8B1-478B-9DA3-37CE6F057981}" type="presOf" srcId="{CB24CF78-7E7F-49BE-B0BE-0232AC5792F7}" destId="{1D4B9C42-21F4-4984-A09E-4634E1473075}" srcOrd="0" destOrd="0" presId="urn:microsoft.com/office/officeart/2009/3/layout/StepUpProcess"/>
    <dgm:cxn modelId="{F4E9DCED-DECC-46C4-83B0-10D6A8764325}" type="presOf" srcId="{68E47D4A-59F8-4320-BBA4-89D4FF874E5A}" destId="{E9AB4464-B853-4228-8CA2-02AB9AEC575F}" srcOrd="0" destOrd="0" presId="urn:microsoft.com/office/officeart/2009/3/layout/StepUpProcess"/>
    <dgm:cxn modelId="{5D2944CD-A104-437D-ACCA-C2AD2B0AF830}" srcId="{68E47D4A-59F8-4320-BBA4-89D4FF874E5A}" destId="{272AA5D3-E40D-4170-A96C-0672ED0C7B57}" srcOrd="2" destOrd="0" parTransId="{BA6298D3-6F40-48BA-BEAE-32AE47B2B4CB}" sibTransId="{507E3672-09B3-4BDD-A30E-6475F47935C3}"/>
    <dgm:cxn modelId="{5FB1A969-1F23-4128-B7F7-F8CEC5913CD8}" srcId="{68E47D4A-59F8-4320-BBA4-89D4FF874E5A}" destId="{FEB1256A-7381-4B0D-A282-B2A161BA46CD}" srcOrd="4" destOrd="0" parTransId="{A1CDDC09-ECF2-4968-B60D-DDF9E9EEC648}" sibTransId="{7646D114-90FA-4AA0-91CA-2993C2C9CA5D}"/>
    <dgm:cxn modelId="{6692F1F8-AC88-4BAD-B97E-0D90337C9D20}" srcId="{68E47D4A-59F8-4320-BBA4-89D4FF874E5A}" destId="{F3D4AB47-4697-4E7B-9C3A-5541978B42C9}" srcOrd="5" destOrd="0" parTransId="{31495A8D-9742-4382-80E6-736802559F84}" sibTransId="{D3942ACD-2F75-4BBE-89B1-7CA6698DF0C1}"/>
    <dgm:cxn modelId="{C4672316-401E-4A03-A609-55FCC312E0C3}" srcId="{68E47D4A-59F8-4320-BBA4-89D4FF874E5A}" destId="{BE27523B-14B8-4482-89CB-BE5680B4EE67}" srcOrd="0" destOrd="0" parTransId="{5EF0F7D9-7DAC-4C01-A237-EB500F97524E}" sibTransId="{DCBEDAB1-CCD0-43A6-BDEE-CADAEAEBB2FF}"/>
    <dgm:cxn modelId="{E8AE1D84-20BD-4605-8D79-A24628CA8622}" type="presParOf" srcId="{E9AB4464-B853-4228-8CA2-02AB9AEC575F}" destId="{3A00E5D9-8002-44E5-8E5E-99892C9D3BB1}" srcOrd="0" destOrd="0" presId="urn:microsoft.com/office/officeart/2009/3/layout/StepUpProcess"/>
    <dgm:cxn modelId="{CCD3C434-E31B-4C38-AA2A-9A954036C4A9}" type="presParOf" srcId="{3A00E5D9-8002-44E5-8E5E-99892C9D3BB1}" destId="{7527C0C3-39E3-4C66-92FC-54D57F2363B2}" srcOrd="0" destOrd="0" presId="urn:microsoft.com/office/officeart/2009/3/layout/StepUpProcess"/>
    <dgm:cxn modelId="{FAB950A2-7F84-4F38-B795-EFE580CABD90}" type="presParOf" srcId="{3A00E5D9-8002-44E5-8E5E-99892C9D3BB1}" destId="{B14538EA-6461-44A9-951F-C36F0057DFE4}" srcOrd="1" destOrd="0" presId="urn:microsoft.com/office/officeart/2009/3/layout/StepUpProcess"/>
    <dgm:cxn modelId="{242017B4-3A50-4221-9948-A38907BED493}" type="presParOf" srcId="{3A00E5D9-8002-44E5-8E5E-99892C9D3BB1}" destId="{58F406AF-12EF-4660-B081-41C2D2659039}" srcOrd="2" destOrd="0" presId="urn:microsoft.com/office/officeart/2009/3/layout/StepUpProcess"/>
    <dgm:cxn modelId="{0525C397-E76C-4FBE-85AC-3D86AC668059}" type="presParOf" srcId="{E9AB4464-B853-4228-8CA2-02AB9AEC575F}" destId="{BA3EDD48-A6B3-4C3F-8F31-C84A686CD8CD}" srcOrd="1" destOrd="0" presId="urn:microsoft.com/office/officeart/2009/3/layout/StepUpProcess"/>
    <dgm:cxn modelId="{079967C7-DB34-4CF8-9715-25DD353BB0F6}" type="presParOf" srcId="{BA3EDD48-A6B3-4C3F-8F31-C84A686CD8CD}" destId="{FE53FBBC-0C8D-4369-88E2-4D5C7EBD6BA7}" srcOrd="0" destOrd="0" presId="urn:microsoft.com/office/officeart/2009/3/layout/StepUpProcess"/>
    <dgm:cxn modelId="{DF5CAEA9-E46B-4ACB-9A8A-22E5CEA7A649}" type="presParOf" srcId="{E9AB4464-B853-4228-8CA2-02AB9AEC575F}" destId="{EF03FF97-BF49-4AAB-BDDE-22FFE75D4ED0}" srcOrd="2" destOrd="0" presId="urn:microsoft.com/office/officeart/2009/3/layout/StepUpProcess"/>
    <dgm:cxn modelId="{5BFCDE4B-AD12-4525-AA4B-D7752288E7AE}" type="presParOf" srcId="{EF03FF97-BF49-4AAB-BDDE-22FFE75D4ED0}" destId="{CFB79CED-B26C-4B26-B699-0BB086FD2EF9}" srcOrd="0" destOrd="0" presId="urn:microsoft.com/office/officeart/2009/3/layout/StepUpProcess"/>
    <dgm:cxn modelId="{17D0C117-9E10-4A0D-809E-AB7D930E1A37}" type="presParOf" srcId="{EF03FF97-BF49-4AAB-BDDE-22FFE75D4ED0}" destId="{1D4B9C42-21F4-4984-A09E-4634E1473075}" srcOrd="1" destOrd="0" presId="urn:microsoft.com/office/officeart/2009/3/layout/StepUpProcess"/>
    <dgm:cxn modelId="{6E673BBC-FD7F-428D-8D14-BC912CB3FC79}" type="presParOf" srcId="{EF03FF97-BF49-4AAB-BDDE-22FFE75D4ED0}" destId="{1838C6DE-4D06-4CC4-B02A-DE5C9395FEAB}" srcOrd="2" destOrd="0" presId="urn:microsoft.com/office/officeart/2009/3/layout/StepUpProcess"/>
    <dgm:cxn modelId="{5971499B-708F-4E7B-BAD5-BFF829E138BC}" type="presParOf" srcId="{E9AB4464-B853-4228-8CA2-02AB9AEC575F}" destId="{E6C0EDD2-EAA0-4A3D-9F94-5F43B1AA5333}" srcOrd="3" destOrd="0" presId="urn:microsoft.com/office/officeart/2009/3/layout/StepUpProcess"/>
    <dgm:cxn modelId="{760F428C-DCF2-4627-8639-4653D700E548}" type="presParOf" srcId="{E6C0EDD2-EAA0-4A3D-9F94-5F43B1AA5333}" destId="{669AE0AA-81E7-4D59-84AC-AF554CACC5F6}" srcOrd="0" destOrd="0" presId="urn:microsoft.com/office/officeart/2009/3/layout/StepUpProcess"/>
    <dgm:cxn modelId="{B55075D8-CD76-4C25-860E-95F4B2ABB77A}" type="presParOf" srcId="{E9AB4464-B853-4228-8CA2-02AB9AEC575F}" destId="{8A5EF662-5851-4D1A-8D78-4F57CE56FCEC}" srcOrd="4" destOrd="0" presId="urn:microsoft.com/office/officeart/2009/3/layout/StepUpProcess"/>
    <dgm:cxn modelId="{DCE1D0B5-95CC-434C-9571-13F40C35D1EC}" type="presParOf" srcId="{8A5EF662-5851-4D1A-8D78-4F57CE56FCEC}" destId="{D970368F-9A6B-477B-A9A9-256605503F81}" srcOrd="0" destOrd="0" presId="urn:microsoft.com/office/officeart/2009/3/layout/StepUpProcess"/>
    <dgm:cxn modelId="{24B32291-731B-4116-9D60-AF820ADC6027}" type="presParOf" srcId="{8A5EF662-5851-4D1A-8D78-4F57CE56FCEC}" destId="{FFA0CFE3-26B5-4DF0-8E31-94941B4C83F8}" srcOrd="1" destOrd="0" presId="urn:microsoft.com/office/officeart/2009/3/layout/StepUpProcess"/>
    <dgm:cxn modelId="{4FCCD230-6F29-4222-B629-2BC0BA7CC828}" type="presParOf" srcId="{8A5EF662-5851-4D1A-8D78-4F57CE56FCEC}" destId="{66F222C1-8977-474A-BDA3-36077D9D7421}" srcOrd="2" destOrd="0" presId="urn:microsoft.com/office/officeart/2009/3/layout/StepUpProcess"/>
    <dgm:cxn modelId="{7007DCAB-168C-4D7E-AF00-784E765D2FB4}" type="presParOf" srcId="{E9AB4464-B853-4228-8CA2-02AB9AEC575F}" destId="{6C57DE6A-A4A5-4954-A478-72117FDB5B7B}" srcOrd="5" destOrd="0" presId="urn:microsoft.com/office/officeart/2009/3/layout/StepUpProcess"/>
    <dgm:cxn modelId="{0050DB74-85DA-4D94-90B5-A79C444D0EA3}" type="presParOf" srcId="{6C57DE6A-A4A5-4954-A478-72117FDB5B7B}" destId="{F788FD1B-D958-46B7-AB23-2D025C6161A2}" srcOrd="0" destOrd="0" presId="urn:microsoft.com/office/officeart/2009/3/layout/StepUpProcess"/>
    <dgm:cxn modelId="{C056EC5D-7D14-4C57-A723-FF771DC3A32E}" type="presParOf" srcId="{E9AB4464-B853-4228-8CA2-02AB9AEC575F}" destId="{60FD33DE-1A74-4DF3-B458-C7683782D072}" srcOrd="6" destOrd="0" presId="urn:microsoft.com/office/officeart/2009/3/layout/StepUpProcess"/>
    <dgm:cxn modelId="{A03A93F2-F7AA-4A95-BADF-45563C468E2A}" type="presParOf" srcId="{60FD33DE-1A74-4DF3-B458-C7683782D072}" destId="{CCC6F46F-D283-4BC6-A0C4-D0D84C819B00}" srcOrd="0" destOrd="0" presId="urn:microsoft.com/office/officeart/2009/3/layout/StepUpProcess"/>
    <dgm:cxn modelId="{7DAC0EFD-B528-4FD9-9B93-89C81EE07516}" type="presParOf" srcId="{60FD33DE-1A74-4DF3-B458-C7683782D072}" destId="{43EC0BE3-7250-4F39-8E55-24C6217C5B02}" srcOrd="1" destOrd="0" presId="urn:microsoft.com/office/officeart/2009/3/layout/StepUpProcess"/>
    <dgm:cxn modelId="{4202137F-181E-4493-B4C0-7FE6D24D0534}" type="presParOf" srcId="{60FD33DE-1A74-4DF3-B458-C7683782D072}" destId="{F23E8A7F-EFB8-4539-8A4F-8380B9736C07}" srcOrd="2" destOrd="0" presId="urn:microsoft.com/office/officeart/2009/3/layout/StepUpProcess"/>
    <dgm:cxn modelId="{FAE03AC1-757F-4601-8786-FEF9738DD125}" type="presParOf" srcId="{E9AB4464-B853-4228-8CA2-02AB9AEC575F}" destId="{CE9337BA-C8AF-4814-BC8F-F69253C33A02}" srcOrd="7" destOrd="0" presId="urn:microsoft.com/office/officeart/2009/3/layout/StepUpProcess"/>
    <dgm:cxn modelId="{FBDC4C34-57F6-4332-829A-738714BDA556}" type="presParOf" srcId="{CE9337BA-C8AF-4814-BC8F-F69253C33A02}" destId="{77002C99-10B8-489B-AEEF-6079E88346CB}" srcOrd="0" destOrd="0" presId="urn:microsoft.com/office/officeart/2009/3/layout/StepUpProcess"/>
    <dgm:cxn modelId="{E9BC9077-85DE-4C0B-9817-BBBD97809525}" type="presParOf" srcId="{E9AB4464-B853-4228-8CA2-02AB9AEC575F}" destId="{BFCEFEC7-345B-4471-8760-23B3F8E96BC0}" srcOrd="8" destOrd="0" presId="urn:microsoft.com/office/officeart/2009/3/layout/StepUpProcess"/>
    <dgm:cxn modelId="{5BA03FDD-A248-4F37-84C1-7BA21C408B8C}" type="presParOf" srcId="{BFCEFEC7-345B-4471-8760-23B3F8E96BC0}" destId="{DF4C3DEC-E16E-4685-A310-C394CC3DD94C}" srcOrd="0" destOrd="0" presId="urn:microsoft.com/office/officeart/2009/3/layout/StepUpProcess"/>
    <dgm:cxn modelId="{2F119B9F-EE84-4210-BB42-0F040DEFF671}" type="presParOf" srcId="{BFCEFEC7-345B-4471-8760-23B3F8E96BC0}" destId="{0F9F570F-352F-418C-A4D8-B04448F86B72}" srcOrd="1" destOrd="0" presId="urn:microsoft.com/office/officeart/2009/3/layout/StepUpProcess"/>
    <dgm:cxn modelId="{81140C0B-E1E8-4AA1-89DF-24FD71BA1833}" type="presParOf" srcId="{BFCEFEC7-345B-4471-8760-23B3F8E96BC0}" destId="{19057FA2-A9D3-4BDC-9247-58F225C567D4}" srcOrd="2" destOrd="0" presId="urn:microsoft.com/office/officeart/2009/3/layout/StepUpProcess"/>
    <dgm:cxn modelId="{D9A83F8F-95A9-419C-BC1C-65BD3BD9E301}" type="presParOf" srcId="{E9AB4464-B853-4228-8CA2-02AB9AEC575F}" destId="{DABDD7C8-8D8C-4F68-8494-05748CD88DD9}" srcOrd="9" destOrd="0" presId="urn:microsoft.com/office/officeart/2009/3/layout/StepUpProcess"/>
    <dgm:cxn modelId="{B3ECCBDB-7A1C-4F1D-9350-9AC103BB5563}" type="presParOf" srcId="{DABDD7C8-8D8C-4F68-8494-05748CD88DD9}" destId="{C0155750-DF03-460D-BF8B-E229121C1E4C}" srcOrd="0" destOrd="0" presId="urn:microsoft.com/office/officeart/2009/3/layout/StepUpProcess"/>
    <dgm:cxn modelId="{DA99F17A-0773-4B3E-973E-C36AE73F1373}" type="presParOf" srcId="{E9AB4464-B853-4228-8CA2-02AB9AEC575F}" destId="{4D13170C-FDD9-4E39-9392-E567C286D815}" srcOrd="10" destOrd="0" presId="urn:microsoft.com/office/officeart/2009/3/layout/StepUpProcess"/>
    <dgm:cxn modelId="{AD385055-C5B6-4BF4-A1F0-1E8BBACBEDDA}" type="presParOf" srcId="{4D13170C-FDD9-4E39-9392-E567C286D815}" destId="{D0CC8082-20E3-4213-9A4B-3D96E48ED2EE}" srcOrd="0" destOrd="0" presId="urn:microsoft.com/office/officeart/2009/3/layout/StepUpProcess"/>
    <dgm:cxn modelId="{70699EE3-2CDB-4784-9363-89FC6281E43B}" type="presParOf" srcId="{4D13170C-FDD9-4E39-9392-E567C286D815}" destId="{E17392FA-AC94-4F7F-868C-6C511CAB06D2}" srcOrd="1" destOrd="0" presId="urn:microsoft.com/office/officeart/2009/3/layout/StepUp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27C0C3-39E3-4C66-92FC-54D57F2363B2}">
      <dsp:nvSpPr>
        <dsp:cNvPr id="0" name=""/>
        <dsp:cNvSpPr/>
      </dsp:nvSpPr>
      <dsp:spPr>
        <a:xfrm rot="5400000">
          <a:off x="298143" y="2069245"/>
          <a:ext cx="894633" cy="1488650"/>
        </a:xfrm>
        <a:prstGeom prst="corner">
          <a:avLst>
            <a:gd name="adj1" fmla="val 16120"/>
            <a:gd name="adj2" fmla="val 16110"/>
          </a:avLst>
        </a:prstGeom>
        <a:solidFill>
          <a:schemeClr val="accent5">
            <a:hueOff val="0"/>
            <a:satOff val="0"/>
            <a:lumOff val="0"/>
            <a:alphaOff val="0"/>
          </a:schemeClr>
        </a:solidFill>
        <a:ln w="15875"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14538EA-6461-44A9-951F-C36F0057DFE4}">
      <dsp:nvSpPr>
        <dsp:cNvPr id="0" name=""/>
        <dsp:cNvSpPr/>
      </dsp:nvSpPr>
      <dsp:spPr>
        <a:xfrm>
          <a:off x="148806" y="2514030"/>
          <a:ext cx="1343961" cy="11780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sz="1700" kern="1200"/>
            <a:t>Présentation et engagement </a:t>
          </a:r>
        </a:p>
      </dsp:txBody>
      <dsp:txXfrm>
        <a:off x="148806" y="2514030"/>
        <a:ext cx="1343961" cy="1178061"/>
      </dsp:txXfrm>
    </dsp:sp>
    <dsp:sp modelId="{58F406AF-12EF-4660-B081-41C2D2659039}">
      <dsp:nvSpPr>
        <dsp:cNvPr id="0" name=""/>
        <dsp:cNvSpPr/>
      </dsp:nvSpPr>
      <dsp:spPr>
        <a:xfrm>
          <a:off x="1239190" y="1959649"/>
          <a:ext cx="253577" cy="253577"/>
        </a:xfrm>
        <a:prstGeom prst="triangle">
          <a:avLst>
            <a:gd name="adj" fmla="val 100000"/>
          </a:avLst>
        </a:prstGeom>
        <a:solidFill>
          <a:schemeClr val="accent5">
            <a:hueOff val="-309652"/>
            <a:satOff val="3104"/>
            <a:lumOff val="-2157"/>
            <a:alphaOff val="0"/>
          </a:schemeClr>
        </a:solidFill>
        <a:ln w="15875" cap="flat" cmpd="sng" algn="ctr">
          <a:solidFill>
            <a:schemeClr val="accent5">
              <a:hueOff val="-309652"/>
              <a:satOff val="3104"/>
              <a:lumOff val="-215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B79CED-B26C-4B26-B699-0BB086FD2EF9}">
      <dsp:nvSpPr>
        <dsp:cNvPr id="0" name=""/>
        <dsp:cNvSpPr/>
      </dsp:nvSpPr>
      <dsp:spPr>
        <a:xfrm rot="5400000">
          <a:off x="1943414" y="1662121"/>
          <a:ext cx="894633" cy="1488650"/>
        </a:xfrm>
        <a:prstGeom prst="corner">
          <a:avLst>
            <a:gd name="adj1" fmla="val 16120"/>
            <a:gd name="adj2" fmla="val 16110"/>
          </a:avLst>
        </a:prstGeom>
        <a:solidFill>
          <a:schemeClr val="accent5">
            <a:hueOff val="-619304"/>
            <a:satOff val="6209"/>
            <a:lumOff val="-4314"/>
            <a:alphaOff val="0"/>
          </a:schemeClr>
        </a:solidFill>
        <a:ln w="15875" cap="flat" cmpd="sng" algn="ctr">
          <a:solidFill>
            <a:schemeClr val="accent5">
              <a:hueOff val="-619304"/>
              <a:satOff val="6209"/>
              <a:lumOff val="-431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D4B9C42-21F4-4984-A09E-4634E1473075}">
      <dsp:nvSpPr>
        <dsp:cNvPr id="0" name=""/>
        <dsp:cNvSpPr/>
      </dsp:nvSpPr>
      <dsp:spPr>
        <a:xfrm>
          <a:off x="1794078" y="2106906"/>
          <a:ext cx="1343961" cy="11780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sz="1700" kern="1200"/>
            <a:t>Évaluation</a:t>
          </a:r>
        </a:p>
      </dsp:txBody>
      <dsp:txXfrm>
        <a:off x="1794078" y="2106906"/>
        <a:ext cx="1343961" cy="1178061"/>
      </dsp:txXfrm>
    </dsp:sp>
    <dsp:sp modelId="{1838C6DE-4D06-4CC4-B02A-DE5C9395FEAB}">
      <dsp:nvSpPr>
        <dsp:cNvPr id="0" name=""/>
        <dsp:cNvSpPr/>
      </dsp:nvSpPr>
      <dsp:spPr>
        <a:xfrm>
          <a:off x="2884462" y="1552524"/>
          <a:ext cx="253577" cy="253577"/>
        </a:xfrm>
        <a:prstGeom prst="triangle">
          <a:avLst>
            <a:gd name="adj" fmla="val 100000"/>
          </a:avLst>
        </a:prstGeom>
        <a:solidFill>
          <a:schemeClr val="accent5">
            <a:hueOff val="-928955"/>
            <a:satOff val="9313"/>
            <a:lumOff val="-6471"/>
            <a:alphaOff val="0"/>
          </a:schemeClr>
        </a:solidFill>
        <a:ln w="15875" cap="flat" cmpd="sng" algn="ctr">
          <a:solidFill>
            <a:schemeClr val="accent5">
              <a:hueOff val="-928955"/>
              <a:satOff val="9313"/>
              <a:lumOff val="-647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970368F-9A6B-477B-A9A9-256605503F81}">
      <dsp:nvSpPr>
        <dsp:cNvPr id="0" name=""/>
        <dsp:cNvSpPr/>
      </dsp:nvSpPr>
      <dsp:spPr>
        <a:xfrm rot="5400000">
          <a:off x="3588686" y="1254996"/>
          <a:ext cx="894633" cy="1488650"/>
        </a:xfrm>
        <a:prstGeom prst="corner">
          <a:avLst>
            <a:gd name="adj1" fmla="val 16120"/>
            <a:gd name="adj2" fmla="val 16110"/>
          </a:avLst>
        </a:prstGeom>
        <a:solidFill>
          <a:schemeClr val="accent5">
            <a:hueOff val="-1238607"/>
            <a:satOff val="12418"/>
            <a:lumOff val="-8628"/>
            <a:alphaOff val="0"/>
          </a:schemeClr>
        </a:solidFill>
        <a:ln w="15875" cap="flat" cmpd="sng" algn="ctr">
          <a:solidFill>
            <a:schemeClr val="accent5">
              <a:hueOff val="-1238607"/>
              <a:satOff val="12418"/>
              <a:lumOff val="-862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FA0CFE3-26B5-4DF0-8E31-94941B4C83F8}">
      <dsp:nvSpPr>
        <dsp:cNvPr id="0" name=""/>
        <dsp:cNvSpPr/>
      </dsp:nvSpPr>
      <dsp:spPr>
        <a:xfrm>
          <a:off x="3439350" y="1699782"/>
          <a:ext cx="1343961" cy="11780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sz="1700" kern="1200"/>
            <a:t>Élaboration du plan d'action personnalisé</a:t>
          </a:r>
        </a:p>
      </dsp:txBody>
      <dsp:txXfrm>
        <a:off x="3439350" y="1699782"/>
        <a:ext cx="1343961" cy="1178061"/>
      </dsp:txXfrm>
    </dsp:sp>
    <dsp:sp modelId="{66F222C1-8977-474A-BDA3-36077D9D7421}">
      <dsp:nvSpPr>
        <dsp:cNvPr id="0" name=""/>
        <dsp:cNvSpPr/>
      </dsp:nvSpPr>
      <dsp:spPr>
        <a:xfrm>
          <a:off x="4529734" y="1145400"/>
          <a:ext cx="253577" cy="253577"/>
        </a:xfrm>
        <a:prstGeom prst="triangle">
          <a:avLst>
            <a:gd name="adj" fmla="val 100000"/>
          </a:avLst>
        </a:prstGeom>
        <a:solidFill>
          <a:schemeClr val="accent5">
            <a:hueOff val="-1548259"/>
            <a:satOff val="15522"/>
            <a:lumOff val="-10784"/>
            <a:alphaOff val="0"/>
          </a:schemeClr>
        </a:solidFill>
        <a:ln w="15875" cap="flat" cmpd="sng" algn="ctr">
          <a:solidFill>
            <a:schemeClr val="accent5">
              <a:hueOff val="-1548259"/>
              <a:satOff val="15522"/>
              <a:lumOff val="-1078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CC6F46F-D283-4BC6-A0C4-D0D84C819B00}">
      <dsp:nvSpPr>
        <dsp:cNvPr id="0" name=""/>
        <dsp:cNvSpPr/>
      </dsp:nvSpPr>
      <dsp:spPr>
        <a:xfrm rot="5400000">
          <a:off x="5233958" y="847872"/>
          <a:ext cx="894633" cy="1488650"/>
        </a:xfrm>
        <a:prstGeom prst="corner">
          <a:avLst>
            <a:gd name="adj1" fmla="val 16120"/>
            <a:gd name="adj2" fmla="val 16110"/>
          </a:avLst>
        </a:prstGeom>
        <a:solidFill>
          <a:schemeClr val="accent5">
            <a:hueOff val="-1857911"/>
            <a:satOff val="18626"/>
            <a:lumOff val="-12941"/>
            <a:alphaOff val="0"/>
          </a:schemeClr>
        </a:solidFill>
        <a:ln w="15875" cap="flat" cmpd="sng" algn="ctr">
          <a:solidFill>
            <a:schemeClr val="accent5">
              <a:hueOff val="-1857911"/>
              <a:satOff val="18626"/>
              <a:lumOff val="-1294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3EC0BE3-7250-4F39-8E55-24C6217C5B02}">
      <dsp:nvSpPr>
        <dsp:cNvPr id="0" name=""/>
        <dsp:cNvSpPr/>
      </dsp:nvSpPr>
      <dsp:spPr>
        <a:xfrm>
          <a:off x="5084621" y="1292658"/>
          <a:ext cx="1343961" cy="11780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sz="1700" kern="1200"/>
            <a:t>Mise en œuvre du plan d'action </a:t>
          </a:r>
        </a:p>
      </dsp:txBody>
      <dsp:txXfrm>
        <a:off x="5084621" y="1292658"/>
        <a:ext cx="1343961" cy="1178061"/>
      </dsp:txXfrm>
    </dsp:sp>
    <dsp:sp modelId="{F23E8A7F-EFB8-4539-8A4F-8380B9736C07}">
      <dsp:nvSpPr>
        <dsp:cNvPr id="0" name=""/>
        <dsp:cNvSpPr/>
      </dsp:nvSpPr>
      <dsp:spPr>
        <a:xfrm>
          <a:off x="6175005" y="738276"/>
          <a:ext cx="253577" cy="253577"/>
        </a:xfrm>
        <a:prstGeom prst="triangle">
          <a:avLst>
            <a:gd name="adj" fmla="val 100000"/>
          </a:avLst>
        </a:prstGeom>
        <a:solidFill>
          <a:schemeClr val="accent5">
            <a:hueOff val="-2167562"/>
            <a:satOff val="21731"/>
            <a:lumOff val="-15098"/>
            <a:alphaOff val="0"/>
          </a:schemeClr>
        </a:solidFill>
        <a:ln w="15875" cap="flat" cmpd="sng" algn="ctr">
          <a:solidFill>
            <a:schemeClr val="accent5">
              <a:hueOff val="-2167562"/>
              <a:satOff val="21731"/>
              <a:lumOff val="-1509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F4C3DEC-E16E-4685-A310-C394CC3DD94C}">
      <dsp:nvSpPr>
        <dsp:cNvPr id="0" name=""/>
        <dsp:cNvSpPr/>
      </dsp:nvSpPr>
      <dsp:spPr>
        <a:xfrm rot="5400000">
          <a:off x="6879230" y="440748"/>
          <a:ext cx="894633" cy="1488650"/>
        </a:xfrm>
        <a:prstGeom prst="corner">
          <a:avLst>
            <a:gd name="adj1" fmla="val 16120"/>
            <a:gd name="adj2" fmla="val 16110"/>
          </a:avLst>
        </a:prstGeom>
        <a:solidFill>
          <a:schemeClr val="accent5">
            <a:hueOff val="-2477214"/>
            <a:satOff val="24835"/>
            <a:lumOff val="-17255"/>
            <a:alphaOff val="0"/>
          </a:schemeClr>
        </a:solidFill>
        <a:ln w="15875" cap="flat" cmpd="sng" algn="ctr">
          <a:solidFill>
            <a:schemeClr val="accent5">
              <a:hueOff val="-2477214"/>
              <a:satOff val="24835"/>
              <a:lumOff val="-1725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F9F570F-352F-418C-A4D8-B04448F86B72}">
      <dsp:nvSpPr>
        <dsp:cNvPr id="0" name=""/>
        <dsp:cNvSpPr/>
      </dsp:nvSpPr>
      <dsp:spPr>
        <a:xfrm>
          <a:off x="6729893" y="885534"/>
          <a:ext cx="1343961" cy="11780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sz="1700" kern="1200"/>
            <a:t>Suivi personnalisé</a:t>
          </a:r>
        </a:p>
      </dsp:txBody>
      <dsp:txXfrm>
        <a:off x="6729893" y="885534"/>
        <a:ext cx="1343961" cy="1178061"/>
      </dsp:txXfrm>
    </dsp:sp>
    <dsp:sp modelId="{19057FA2-A9D3-4BDC-9247-58F225C567D4}">
      <dsp:nvSpPr>
        <dsp:cNvPr id="0" name=""/>
        <dsp:cNvSpPr/>
      </dsp:nvSpPr>
      <dsp:spPr>
        <a:xfrm>
          <a:off x="7820277" y="331152"/>
          <a:ext cx="253577" cy="253577"/>
        </a:xfrm>
        <a:prstGeom prst="triangle">
          <a:avLst>
            <a:gd name="adj" fmla="val 100000"/>
          </a:avLst>
        </a:prstGeom>
        <a:solidFill>
          <a:schemeClr val="accent5">
            <a:hueOff val="-2786866"/>
            <a:satOff val="27940"/>
            <a:lumOff val="-19412"/>
            <a:alphaOff val="0"/>
          </a:schemeClr>
        </a:solidFill>
        <a:ln w="15875" cap="flat" cmpd="sng" algn="ctr">
          <a:solidFill>
            <a:schemeClr val="accent5">
              <a:hueOff val="-2786866"/>
              <a:satOff val="27940"/>
              <a:lumOff val="-19412"/>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0CC8082-20E3-4213-9A4B-3D96E48ED2EE}">
      <dsp:nvSpPr>
        <dsp:cNvPr id="0" name=""/>
        <dsp:cNvSpPr/>
      </dsp:nvSpPr>
      <dsp:spPr>
        <a:xfrm rot="5400000">
          <a:off x="8524501" y="33624"/>
          <a:ext cx="894633" cy="1488650"/>
        </a:xfrm>
        <a:prstGeom prst="corner">
          <a:avLst>
            <a:gd name="adj1" fmla="val 16120"/>
            <a:gd name="adj2" fmla="val 16110"/>
          </a:avLst>
        </a:prstGeom>
        <a:solidFill>
          <a:schemeClr val="accent5">
            <a:hueOff val="-3096518"/>
            <a:satOff val="31044"/>
            <a:lumOff val="-21569"/>
            <a:alphaOff val="0"/>
          </a:schemeClr>
        </a:solidFill>
        <a:ln w="15875" cap="flat" cmpd="sng" algn="ctr">
          <a:solidFill>
            <a:schemeClr val="accent5">
              <a:hueOff val="-3096518"/>
              <a:satOff val="31044"/>
              <a:lumOff val="-2156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17392FA-AC94-4F7F-868C-6C511CAB06D2}">
      <dsp:nvSpPr>
        <dsp:cNvPr id="0" name=""/>
        <dsp:cNvSpPr/>
      </dsp:nvSpPr>
      <dsp:spPr>
        <a:xfrm>
          <a:off x="8375165" y="478410"/>
          <a:ext cx="1343961" cy="11780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sz="1700" kern="1200"/>
            <a:t>Clôture du dossier</a:t>
          </a:r>
        </a:p>
      </dsp:txBody>
      <dsp:txXfrm>
        <a:off x="8375165" y="478410"/>
        <a:ext cx="1343961" cy="117806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6C6B3A-814D-469C-B157-2F6E9F8DEE8B}">
      <dsp:nvSpPr>
        <dsp:cNvPr id="0" name=""/>
        <dsp:cNvSpPr/>
      </dsp:nvSpPr>
      <dsp:spPr>
        <a:xfrm>
          <a:off x="88398" y="2666"/>
          <a:ext cx="2945287" cy="992096"/>
        </a:xfrm>
        <a:prstGeom prst="roundRect">
          <a:avLst>
            <a:gd name="adj" fmla="val 10000"/>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sz="1500" kern="1200"/>
            <a:t>Examiner les activités, notamment les progrès accomplis et les obstacles qui entravent la réalisation des objectifs</a:t>
          </a:r>
        </a:p>
      </dsp:txBody>
      <dsp:txXfrm>
        <a:off x="117455" y="31723"/>
        <a:ext cx="2887173" cy="933982"/>
      </dsp:txXfrm>
    </dsp:sp>
    <dsp:sp modelId="{62F5C59B-48F4-4407-95BB-2C724E231D1E}">
      <dsp:nvSpPr>
        <dsp:cNvPr id="0" name=""/>
        <dsp:cNvSpPr/>
      </dsp:nvSpPr>
      <dsp:spPr>
        <a:xfrm rot="5400000">
          <a:off x="1375024" y="1019566"/>
          <a:ext cx="372036" cy="446443"/>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rot="-5400000">
        <a:off x="1427110" y="1056770"/>
        <a:ext cx="267865" cy="260425"/>
      </dsp:txXfrm>
    </dsp:sp>
    <dsp:sp modelId="{1F3332C0-71C3-4801-8801-555CC2CC827D}">
      <dsp:nvSpPr>
        <dsp:cNvPr id="0" name=""/>
        <dsp:cNvSpPr/>
      </dsp:nvSpPr>
      <dsp:spPr>
        <a:xfrm>
          <a:off x="88398" y="1490812"/>
          <a:ext cx="2945287" cy="992096"/>
        </a:xfrm>
        <a:prstGeom prst="roundRect">
          <a:avLst>
            <a:gd name="adj" fmla="val 10000"/>
          </a:avLst>
        </a:prstGeom>
        <a:solidFill>
          <a:schemeClr val="accent5">
            <a:hueOff val="-1032173"/>
            <a:satOff val="10348"/>
            <a:lumOff val="-719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sz="1500" kern="1200"/>
            <a:t>Cartographier les rôles et responsabilités</a:t>
          </a:r>
        </a:p>
      </dsp:txBody>
      <dsp:txXfrm>
        <a:off x="117455" y="1519869"/>
        <a:ext cx="2887173" cy="933982"/>
      </dsp:txXfrm>
    </dsp:sp>
    <dsp:sp modelId="{FD674D4E-096E-4FDD-8520-9BD8DB57ADB3}">
      <dsp:nvSpPr>
        <dsp:cNvPr id="0" name=""/>
        <dsp:cNvSpPr/>
      </dsp:nvSpPr>
      <dsp:spPr>
        <a:xfrm rot="5400000">
          <a:off x="1375024" y="2507711"/>
          <a:ext cx="372036" cy="446443"/>
        </a:xfrm>
        <a:prstGeom prst="rightArrow">
          <a:avLst>
            <a:gd name="adj1" fmla="val 60000"/>
            <a:gd name="adj2" fmla="val 50000"/>
          </a:avLst>
        </a:prstGeom>
        <a:solidFill>
          <a:schemeClr val="accent5">
            <a:hueOff val="-1548259"/>
            <a:satOff val="15522"/>
            <a:lumOff val="-10784"/>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rot="-5400000">
        <a:off x="1427110" y="2544915"/>
        <a:ext cx="267865" cy="260425"/>
      </dsp:txXfrm>
    </dsp:sp>
    <dsp:sp modelId="{B3528D45-A24D-472A-8A75-D73B474C3B47}">
      <dsp:nvSpPr>
        <dsp:cNvPr id="0" name=""/>
        <dsp:cNvSpPr/>
      </dsp:nvSpPr>
      <dsp:spPr>
        <a:xfrm>
          <a:off x="88398" y="2978957"/>
          <a:ext cx="2945287" cy="992096"/>
        </a:xfrm>
        <a:prstGeom prst="roundRect">
          <a:avLst>
            <a:gd name="adj" fmla="val 10000"/>
          </a:avLst>
        </a:prstGeom>
        <a:solidFill>
          <a:schemeClr val="accent5">
            <a:hueOff val="-2064345"/>
            <a:satOff val="20696"/>
            <a:lumOff val="-14379"/>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sz="1500" kern="1200"/>
            <a:t>Résoudre les conflits ou concevoir des solutions stratégiques</a:t>
          </a:r>
        </a:p>
      </dsp:txBody>
      <dsp:txXfrm>
        <a:off x="117455" y="3008014"/>
        <a:ext cx="2887173" cy="933982"/>
      </dsp:txXfrm>
    </dsp:sp>
    <dsp:sp modelId="{0305557B-6F82-4A32-9E18-4C970FE43484}">
      <dsp:nvSpPr>
        <dsp:cNvPr id="0" name=""/>
        <dsp:cNvSpPr/>
      </dsp:nvSpPr>
      <dsp:spPr>
        <a:xfrm rot="5400000">
          <a:off x="1375024" y="3995857"/>
          <a:ext cx="372036" cy="446443"/>
        </a:xfrm>
        <a:prstGeom prst="rightArrow">
          <a:avLst>
            <a:gd name="adj1" fmla="val 60000"/>
            <a:gd name="adj2" fmla="val 50000"/>
          </a:avLst>
        </a:prstGeom>
        <a:solidFill>
          <a:schemeClr val="accent5">
            <a:hueOff val="-3096518"/>
            <a:satOff val="31044"/>
            <a:lumOff val="-21569"/>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rot="-5400000">
        <a:off x="1427110" y="4033061"/>
        <a:ext cx="267865" cy="260425"/>
      </dsp:txXfrm>
    </dsp:sp>
    <dsp:sp modelId="{46402D8E-E620-4D14-A9BB-4F6E210CA89F}">
      <dsp:nvSpPr>
        <dsp:cNvPr id="0" name=""/>
        <dsp:cNvSpPr/>
      </dsp:nvSpPr>
      <dsp:spPr>
        <a:xfrm>
          <a:off x="88398" y="4467103"/>
          <a:ext cx="2945287" cy="992096"/>
        </a:xfrm>
        <a:prstGeom prst="roundRect">
          <a:avLst>
            <a:gd name="adj" fmla="val 10000"/>
          </a:avLst>
        </a:prstGeom>
        <a:solidFill>
          <a:schemeClr val="accent5">
            <a:hueOff val="-3096518"/>
            <a:satOff val="31044"/>
            <a:lumOff val="-21569"/>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sz="1500" kern="1200"/>
            <a:t>Ajuster les plans de services actuels</a:t>
          </a:r>
        </a:p>
      </dsp:txBody>
      <dsp:txXfrm>
        <a:off x="117455" y="4496160"/>
        <a:ext cx="2887173" cy="93398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27C0C3-39E3-4C66-92FC-54D57F2363B2}">
      <dsp:nvSpPr>
        <dsp:cNvPr id="0" name=""/>
        <dsp:cNvSpPr/>
      </dsp:nvSpPr>
      <dsp:spPr>
        <a:xfrm rot="5400000">
          <a:off x="298143" y="2069245"/>
          <a:ext cx="894633" cy="1488650"/>
        </a:xfrm>
        <a:prstGeom prst="corner">
          <a:avLst>
            <a:gd name="adj1" fmla="val 16120"/>
            <a:gd name="adj2" fmla="val 16110"/>
          </a:avLst>
        </a:prstGeom>
        <a:solidFill>
          <a:schemeClr val="accent5">
            <a:hueOff val="0"/>
            <a:satOff val="0"/>
            <a:lumOff val="0"/>
            <a:alphaOff val="0"/>
          </a:schemeClr>
        </a:solidFill>
        <a:ln w="15875"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14538EA-6461-44A9-951F-C36F0057DFE4}">
      <dsp:nvSpPr>
        <dsp:cNvPr id="0" name=""/>
        <dsp:cNvSpPr/>
      </dsp:nvSpPr>
      <dsp:spPr>
        <a:xfrm>
          <a:off x="148806" y="2514030"/>
          <a:ext cx="1343961" cy="11780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sz="1700" kern="1200"/>
            <a:t>Présentation et engagement </a:t>
          </a:r>
        </a:p>
      </dsp:txBody>
      <dsp:txXfrm>
        <a:off x="148806" y="2514030"/>
        <a:ext cx="1343961" cy="1178061"/>
      </dsp:txXfrm>
    </dsp:sp>
    <dsp:sp modelId="{58F406AF-12EF-4660-B081-41C2D2659039}">
      <dsp:nvSpPr>
        <dsp:cNvPr id="0" name=""/>
        <dsp:cNvSpPr/>
      </dsp:nvSpPr>
      <dsp:spPr>
        <a:xfrm>
          <a:off x="1239190" y="1959649"/>
          <a:ext cx="253577" cy="253577"/>
        </a:xfrm>
        <a:prstGeom prst="triangle">
          <a:avLst>
            <a:gd name="adj" fmla="val 100000"/>
          </a:avLst>
        </a:prstGeom>
        <a:solidFill>
          <a:schemeClr val="accent5">
            <a:hueOff val="-309652"/>
            <a:satOff val="3104"/>
            <a:lumOff val="-2157"/>
            <a:alphaOff val="0"/>
          </a:schemeClr>
        </a:solidFill>
        <a:ln w="15875" cap="flat" cmpd="sng" algn="ctr">
          <a:solidFill>
            <a:schemeClr val="accent5">
              <a:hueOff val="-309652"/>
              <a:satOff val="3104"/>
              <a:lumOff val="-215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B79CED-B26C-4B26-B699-0BB086FD2EF9}">
      <dsp:nvSpPr>
        <dsp:cNvPr id="0" name=""/>
        <dsp:cNvSpPr/>
      </dsp:nvSpPr>
      <dsp:spPr>
        <a:xfrm rot="5400000">
          <a:off x="1943414" y="1662121"/>
          <a:ext cx="894633" cy="1488650"/>
        </a:xfrm>
        <a:prstGeom prst="corner">
          <a:avLst>
            <a:gd name="adj1" fmla="val 16120"/>
            <a:gd name="adj2" fmla="val 16110"/>
          </a:avLst>
        </a:prstGeom>
        <a:solidFill>
          <a:schemeClr val="accent5">
            <a:hueOff val="-619304"/>
            <a:satOff val="6209"/>
            <a:lumOff val="-4314"/>
            <a:alphaOff val="0"/>
          </a:schemeClr>
        </a:solidFill>
        <a:ln w="15875" cap="flat" cmpd="sng" algn="ctr">
          <a:solidFill>
            <a:schemeClr val="accent5">
              <a:hueOff val="-619304"/>
              <a:satOff val="6209"/>
              <a:lumOff val="-431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D4B9C42-21F4-4984-A09E-4634E1473075}">
      <dsp:nvSpPr>
        <dsp:cNvPr id="0" name=""/>
        <dsp:cNvSpPr/>
      </dsp:nvSpPr>
      <dsp:spPr>
        <a:xfrm>
          <a:off x="1794078" y="2106906"/>
          <a:ext cx="1343961" cy="11780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sz="1700" kern="1200"/>
            <a:t>Évaluation</a:t>
          </a:r>
        </a:p>
      </dsp:txBody>
      <dsp:txXfrm>
        <a:off x="1794078" y="2106906"/>
        <a:ext cx="1343961" cy="1178061"/>
      </dsp:txXfrm>
    </dsp:sp>
    <dsp:sp modelId="{1838C6DE-4D06-4CC4-B02A-DE5C9395FEAB}">
      <dsp:nvSpPr>
        <dsp:cNvPr id="0" name=""/>
        <dsp:cNvSpPr/>
      </dsp:nvSpPr>
      <dsp:spPr>
        <a:xfrm>
          <a:off x="2884462" y="1552524"/>
          <a:ext cx="253577" cy="253577"/>
        </a:xfrm>
        <a:prstGeom prst="triangle">
          <a:avLst>
            <a:gd name="adj" fmla="val 100000"/>
          </a:avLst>
        </a:prstGeom>
        <a:solidFill>
          <a:schemeClr val="accent5">
            <a:hueOff val="-928955"/>
            <a:satOff val="9313"/>
            <a:lumOff val="-6471"/>
            <a:alphaOff val="0"/>
          </a:schemeClr>
        </a:solidFill>
        <a:ln w="15875" cap="flat" cmpd="sng" algn="ctr">
          <a:solidFill>
            <a:schemeClr val="accent5">
              <a:hueOff val="-928955"/>
              <a:satOff val="9313"/>
              <a:lumOff val="-647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970368F-9A6B-477B-A9A9-256605503F81}">
      <dsp:nvSpPr>
        <dsp:cNvPr id="0" name=""/>
        <dsp:cNvSpPr/>
      </dsp:nvSpPr>
      <dsp:spPr>
        <a:xfrm rot="5400000">
          <a:off x="3588686" y="1254996"/>
          <a:ext cx="894633" cy="1488650"/>
        </a:xfrm>
        <a:prstGeom prst="corner">
          <a:avLst>
            <a:gd name="adj1" fmla="val 16120"/>
            <a:gd name="adj2" fmla="val 16110"/>
          </a:avLst>
        </a:prstGeom>
        <a:solidFill>
          <a:schemeClr val="accent5">
            <a:hueOff val="-1238607"/>
            <a:satOff val="12418"/>
            <a:lumOff val="-8628"/>
            <a:alphaOff val="0"/>
          </a:schemeClr>
        </a:solidFill>
        <a:ln w="15875" cap="flat" cmpd="sng" algn="ctr">
          <a:solidFill>
            <a:schemeClr val="accent5">
              <a:hueOff val="-1238607"/>
              <a:satOff val="12418"/>
              <a:lumOff val="-862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FA0CFE3-26B5-4DF0-8E31-94941B4C83F8}">
      <dsp:nvSpPr>
        <dsp:cNvPr id="0" name=""/>
        <dsp:cNvSpPr/>
      </dsp:nvSpPr>
      <dsp:spPr>
        <a:xfrm>
          <a:off x="3439350" y="1699782"/>
          <a:ext cx="1343961" cy="11780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sz="1700" kern="1200"/>
            <a:t>Élaboration du plan d'action personnalisé</a:t>
          </a:r>
        </a:p>
      </dsp:txBody>
      <dsp:txXfrm>
        <a:off x="3439350" y="1699782"/>
        <a:ext cx="1343961" cy="1178061"/>
      </dsp:txXfrm>
    </dsp:sp>
    <dsp:sp modelId="{66F222C1-8977-474A-BDA3-36077D9D7421}">
      <dsp:nvSpPr>
        <dsp:cNvPr id="0" name=""/>
        <dsp:cNvSpPr/>
      </dsp:nvSpPr>
      <dsp:spPr>
        <a:xfrm>
          <a:off x="4529734" y="1145400"/>
          <a:ext cx="253577" cy="253577"/>
        </a:xfrm>
        <a:prstGeom prst="triangle">
          <a:avLst>
            <a:gd name="adj" fmla="val 100000"/>
          </a:avLst>
        </a:prstGeom>
        <a:solidFill>
          <a:schemeClr val="accent5">
            <a:hueOff val="-1548259"/>
            <a:satOff val="15522"/>
            <a:lumOff val="-10784"/>
            <a:alphaOff val="0"/>
          </a:schemeClr>
        </a:solidFill>
        <a:ln w="15875" cap="flat" cmpd="sng" algn="ctr">
          <a:solidFill>
            <a:schemeClr val="accent5">
              <a:hueOff val="-1548259"/>
              <a:satOff val="15522"/>
              <a:lumOff val="-1078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CC6F46F-D283-4BC6-A0C4-D0D84C819B00}">
      <dsp:nvSpPr>
        <dsp:cNvPr id="0" name=""/>
        <dsp:cNvSpPr/>
      </dsp:nvSpPr>
      <dsp:spPr>
        <a:xfrm rot="5400000">
          <a:off x="5233958" y="847872"/>
          <a:ext cx="894633" cy="1488650"/>
        </a:xfrm>
        <a:prstGeom prst="corner">
          <a:avLst>
            <a:gd name="adj1" fmla="val 16120"/>
            <a:gd name="adj2" fmla="val 16110"/>
          </a:avLst>
        </a:prstGeom>
        <a:solidFill>
          <a:schemeClr val="accent5">
            <a:hueOff val="-1857911"/>
            <a:satOff val="18626"/>
            <a:lumOff val="-12941"/>
            <a:alphaOff val="0"/>
          </a:schemeClr>
        </a:solidFill>
        <a:ln w="15875" cap="flat" cmpd="sng" algn="ctr">
          <a:solidFill>
            <a:schemeClr val="accent5">
              <a:hueOff val="-1857911"/>
              <a:satOff val="18626"/>
              <a:lumOff val="-1294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3EC0BE3-7250-4F39-8E55-24C6217C5B02}">
      <dsp:nvSpPr>
        <dsp:cNvPr id="0" name=""/>
        <dsp:cNvSpPr/>
      </dsp:nvSpPr>
      <dsp:spPr>
        <a:xfrm>
          <a:off x="5084621" y="1292658"/>
          <a:ext cx="1343961" cy="11780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sz="1700" kern="1200"/>
            <a:t>Mise en œuvre du plan d'action </a:t>
          </a:r>
        </a:p>
      </dsp:txBody>
      <dsp:txXfrm>
        <a:off x="5084621" y="1292658"/>
        <a:ext cx="1343961" cy="1178061"/>
      </dsp:txXfrm>
    </dsp:sp>
    <dsp:sp modelId="{F23E8A7F-EFB8-4539-8A4F-8380B9736C07}">
      <dsp:nvSpPr>
        <dsp:cNvPr id="0" name=""/>
        <dsp:cNvSpPr/>
      </dsp:nvSpPr>
      <dsp:spPr>
        <a:xfrm>
          <a:off x="6175005" y="738276"/>
          <a:ext cx="253577" cy="253577"/>
        </a:xfrm>
        <a:prstGeom prst="triangle">
          <a:avLst>
            <a:gd name="adj" fmla="val 100000"/>
          </a:avLst>
        </a:prstGeom>
        <a:solidFill>
          <a:schemeClr val="accent5">
            <a:hueOff val="-2167562"/>
            <a:satOff val="21731"/>
            <a:lumOff val="-15098"/>
            <a:alphaOff val="0"/>
          </a:schemeClr>
        </a:solidFill>
        <a:ln w="15875" cap="flat" cmpd="sng" algn="ctr">
          <a:solidFill>
            <a:schemeClr val="accent5">
              <a:hueOff val="-2167562"/>
              <a:satOff val="21731"/>
              <a:lumOff val="-1509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F4C3DEC-E16E-4685-A310-C394CC3DD94C}">
      <dsp:nvSpPr>
        <dsp:cNvPr id="0" name=""/>
        <dsp:cNvSpPr/>
      </dsp:nvSpPr>
      <dsp:spPr>
        <a:xfrm rot="5400000">
          <a:off x="6879230" y="440748"/>
          <a:ext cx="894633" cy="1488650"/>
        </a:xfrm>
        <a:prstGeom prst="corner">
          <a:avLst>
            <a:gd name="adj1" fmla="val 16120"/>
            <a:gd name="adj2" fmla="val 16110"/>
          </a:avLst>
        </a:prstGeom>
        <a:solidFill>
          <a:schemeClr val="accent5">
            <a:hueOff val="-2477214"/>
            <a:satOff val="24835"/>
            <a:lumOff val="-17255"/>
            <a:alphaOff val="0"/>
          </a:schemeClr>
        </a:solidFill>
        <a:ln w="15875" cap="flat" cmpd="sng" algn="ctr">
          <a:solidFill>
            <a:schemeClr val="accent5">
              <a:hueOff val="-2477214"/>
              <a:satOff val="24835"/>
              <a:lumOff val="-1725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F9F570F-352F-418C-A4D8-B04448F86B72}">
      <dsp:nvSpPr>
        <dsp:cNvPr id="0" name=""/>
        <dsp:cNvSpPr/>
      </dsp:nvSpPr>
      <dsp:spPr>
        <a:xfrm>
          <a:off x="6729893" y="885534"/>
          <a:ext cx="1343961" cy="11780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sz="1700" kern="1200"/>
            <a:t>Suivi personnalisé</a:t>
          </a:r>
        </a:p>
      </dsp:txBody>
      <dsp:txXfrm>
        <a:off x="6729893" y="885534"/>
        <a:ext cx="1343961" cy="1178061"/>
      </dsp:txXfrm>
    </dsp:sp>
    <dsp:sp modelId="{19057FA2-A9D3-4BDC-9247-58F225C567D4}">
      <dsp:nvSpPr>
        <dsp:cNvPr id="0" name=""/>
        <dsp:cNvSpPr/>
      </dsp:nvSpPr>
      <dsp:spPr>
        <a:xfrm>
          <a:off x="7820277" y="331152"/>
          <a:ext cx="253577" cy="253577"/>
        </a:xfrm>
        <a:prstGeom prst="triangle">
          <a:avLst>
            <a:gd name="adj" fmla="val 100000"/>
          </a:avLst>
        </a:prstGeom>
        <a:solidFill>
          <a:schemeClr val="accent5">
            <a:hueOff val="-2786866"/>
            <a:satOff val="27940"/>
            <a:lumOff val="-19412"/>
            <a:alphaOff val="0"/>
          </a:schemeClr>
        </a:solidFill>
        <a:ln w="15875" cap="flat" cmpd="sng" algn="ctr">
          <a:solidFill>
            <a:schemeClr val="accent5">
              <a:hueOff val="-2786866"/>
              <a:satOff val="27940"/>
              <a:lumOff val="-19412"/>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0CC8082-20E3-4213-9A4B-3D96E48ED2EE}">
      <dsp:nvSpPr>
        <dsp:cNvPr id="0" name=""/>
        <dsp:cNvSpPr/>
      </dsp:nvSpPr>
      <dsp:spPr>
        <a:xfrm rot="5400000">
          <a:off x="8524501" y="33624"/>
          <a:ext cx="894633" cy="1488650"/>
        </a:xfrm>
        <a:prstGeom prst="corner">
          <a:avLst>
            <a:gd name="adj1" fmla="val 16120"/>
            <a:gd name="adj2" fmla="val 16110"/>
          </a:avLst>
        </a:prstGeom>
        <a:solidFill>
          <a:schemeClr val="accent5">
            <a:hueOff val="-3096518"/>
            <a:satOff val="31044"/>
            <a:lumOff val="-21569"/>
            <a:alphaOff val="0"/>
          </a:schemeClr>
        </a:solidFill>
        <a:ln w="15875" cap="flat" cmpd="sng" algn="ctr">
          <a:solidFill>
            <a:schemeClr val="accent5">
              <a:hueOff val="-3096518"/>
              <a:satOff val="31044"/>
              <a:lumOff val="-2156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17392FA-AC94-4F7F-868C-6C511CAB06D2}">
      <dsp:nvSpPr>
        <dsp:cNvPr id="0" name=""/>
        <dsp:cNvSpPr/>
      </dsp:nvSpPr>
      <dsp:spPr>
        <a:xfrm>
          <a:off x="8375165" y="478410"/>
          <a:ext cx="1343961" cy="11780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sz="1700" kern="1200"/>
            <a:t>Clôture du dossier</a:t>
          </a:r>
        </a:p>
      </dsp:txBody>
      <dsp:txXfrm>
        <a:off x="8375165" y="478410"/>
        <a:ext cx="1343961" cy="117806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27C0C3-39E3-4C66-92FC-54D57F2363B2}">
      <dsp:nvSpPr>
        <dsp:cNvPr id="0" name=""/>
        <dsp:cNvSpPr/>
      </dsp:nvSpPr>
      <dsp:spPr>
        <a:xfrm rot="5400000">
          <a:off x="298143" y="2069245"/>
          <a:ext cx="894633" cy="1488650"/>
        </a:xfrm>
        <a:prstGeom prst="corner">
          <a:avLst>
            <a:gd name="adj1" fmla="val 16120"/>
            <a:gd name="adj2" fmla="val 16110"/>
          </a:avLst>
        </a:prstGeom>
        <a:solidFill>
          <a:schemeClr val="accent5">
            <a:hueOff val="0"/>
            <a:satOff val="0"/>
            <a:lumOff val="0"/>
            <a:alphaOff val="0"/>
          </a:schemeClr>
        </a:solidFill>
        <a:ln w="15875"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14538EA-6461-44A9-951F-C36F0057DFE4}">
      <dsp:nvSpPr>
        <dsp:cNvPr id="0" name=""/>
        <dsp:cNvSpPr/>
      </dsp:nvSpPr>
      <dsp:spPr>
        <a:xfrm>
          <a:off x="148806" y="2514030"/>
          <a:ext cx="1343961" cy="11780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sz="1700" kern="1200"/>
            <a:t>Présentation et engagement </a:t>
          </a:r>
        </a:p>
      </dsp:txBody>
      <dsp:txXfrm>
        <a:off x="148806" y="2514030"/>
        <a:ext cx="1343961" cy="1178061"/>
      </dsp:txXfrm>
    </dsp:sp>
    <dsp:sp modelId="{58F406AF-12EF-4660-B081-41C2D2659039}">
      <dsp:nvSpPr>
        <dsp:cNvPr id="0" name=""/>
        <dsp:cNvSpPr/>
      </dsp:nvSpPr>
      <dsp:spPr>
        <a:xfrm>
          <a:off x="1239190" y="1959649"/>
          <a:ext cx="253577" cy="253577"/>
        </a:xfrm>
        <a:prstGeom prst="triangle">
          <a:avLst>
            <a:gd name="adj" fmla="val 100000"/>
          </a:avLst>
        </a:prstGeom>
        <a:solidFill>
          <a:schemeClr val="accent5">
            <a:hueOff val="-309652"/>
            <a:satOff val="3104"/>
            <a:lumOff val="-2157"/>
            <a:alphaOff val="0"/>
          </a:schemeClr>
        </a:solidFill>
        <a:ln w="15875" cap="flat" cmpd="sng" algn="ctr">
          <a:solidFill>
            <a:schemeClr val="accent5">
              <a:hueOff val="-309652"/>
              <a:satOff val="3104"/>
              <a:lumOff val="-215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B79CED-B26C-4B26-B699-0BB086FD2EF9}">
      <dsp:nvSpPr>
        <dsp:cNvPr id="0" name=""/>
        <dsp:cNvSpPr/>
      </dsp:nvSpPr>
      <dsp:spPr>
        <a:xfrm rot="5400000">
          <a:off x="1943414" y="1662121"/>
          <a:ext cx="894633" cy="1488650"/>
        </a:xfrm>
        <a:prstGeom prst="corner">
          <a:avLst>
            <a:gd name="adj1" fmla="val 16120"/>
            <a:gd name="adj2" fmla="val 16110"/>
          </a:avLst>
        </a:prstGeom>
        <a:solidFill>
          <a:schemeClr val="accent5">
            <a:hueOff val="-619304"/>
            <a:satOff val="6209"/>
            <a:lumOff val="-4314"/>
            <a:alphaOff val="0"/>
          </a:schemeClr>
        </a:solidFill>
        <a:ln w="15875" cap="flat" cmpd="sng" algn="ctr">
          <a:solidFill>
            <a:schemeClr val="accent5">
              <a:hueOff val="-619304"/>
              <a:satOff val="6209"/>
              <a:lumOff val="-431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D4B9C42-21F4-4984-A09E-4634E1473075}">
      <dsp:nvSpPr>
        <dsp:cNvPr id="0" name=""/>
        <dsp:cNvSpPr/>
      </dsp:nvSpPr>
      <dsp:spPr>
        <a:xfrm>
          <a:off x="1794078" y="2106906"/>
          <a:ext cx="1343961" cy="11780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sz="1700" kern="1200"/>
            <a:t>Évaluation</a:t>
          </a:r>
        </a:p>
      </dsp:txBody>
      <dsp:txXfrm>
        <a:off x="1794078" y="2106906"/>
        <a:ext cx="1343961" cy="1178061"/>
      </dsp:txXfrm>
    </dsp:sp>
    <dsp:sp modelId="{1838C6DE-4D06-4CC4-B02A-DE5C9395FEAB}">
      <dsp:nvSpPr>
        <dsp:cNvPr id="0" name=""/>
        <dsp:cNvSpPr/>
      </dsp:nvSpPr>
      <dsp:spPr>
        <a:xfrm>
          <a:off x="2884462" y="1552524"/>
          <a:ext cx="253577" cy="253577"/>
        </a:xfrm>
        <a:prstGeom prst="triangle">
          <a:avLst>
            <a:gd name="adj" fmla="val 100000"/>
          </a:avLst>
        </a:prstGeom>
        <a:solidFill>
          <a:schemeClr val="accent5">
            <a:hueOff val="-928955"/>
            <a:satOff val="9313"/>
            <a:lumOff val="-6471"/>
            <a:alphaOff val="0"/>
          </a:schemeClr>
        </a:solidFill>
        <a:ln w="15875" cap="flat" cmpd="sng" algn="ctr">
          <a:solidFill>
            <a:schemeClr val="accent5">
              <a:hueOff val="-928955"/>
              <a:satOff val="9313"/>
              <a:lumOff val="-647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970368F-9A6B-477B-A9A9-256605503F81}">
      <dsp:nvSpPr>
        <dsp:cNvPr id="0" name=""/>
        <dsp:cNvSpPr/>
      </dsp:nvSpPr>
      <dsp:spPr>
        <a:xfrm rot="5400000">
          <a:off x="3588686" y="1254996"/>
          <a:ext cx="894633" cy="1488650"/>
        </a:xfrm>
        <a:prstGeom prst="corner">
          <a:avLst>
            <a:gd name="adj1" fmla="val 16120"/>
            <a:gd name="adj2" fmla="val 16110"/>
          </a:avLst>
        </a:prstGeom>
        <a:solidFill>
          <a:schemeClr val="accent5">
            <a:hueOff val="-1238607"/>
            <a:satOff val="12418"/>
            <a:lumOff val="-8628"/>
            <a:alphaOff val="0"/>
          </a:schemeClr>
        </a:solidFill>
        <a:ln w="15875" cap="flat" cmpd="sng" algn="ctr">
          <a:solidFill>
            <a:schemeClr val="accent5">
              <a:hueOff val="-1238607"/>
              <a:satOff val="12418"/>
              <a:lumOff val="-862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FA0CFE3-26B5-4DF0-8E31-94941B4C83F8}">
      <dsp:nvSpPr>
        <dsp:cNvPr id="0" name=""/>
        <dsp:cNvSpPr/>
      </dsp:nvSpPr>
      <dsp:spPr>
        <a:xfrm>
          <a:off x="3439350" y="1699782"/>
          <a:ext cx="1343961" cy="11780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sz="1700" kern="1200"/>
            <a:t>Élaboration du plan d'action personnalisé</a:t>
          </a:r>
        </a:p>
      </dsp:txBody>
      <dsp:txXfrm>
        <a:off x="3439350" y="1699782"/>
        <a:ext cx="1343961" cy="1178061"/>
      </dsp:txXfrm>
    </dsp:sp>
    <dsp:sp modelId="{66F222C1-8977-474A-BDA3-36077D9D7421}">
      <dsp:nvSpPr>
        <dsp:cNvPr id="0" name=""/>
        <dsp:cNvSpPr/>
      </dsp:nvSpPr>
      <dsp:spPr>
        <a:xfrm>
          <a:off x="4529734" y="1145400"/>
          <a:ext cx="253577" cy="253577"/>
        </a:xfrm>
        <a:prstGeom prst="triangle">
          <a:avLst>
            <a:gd name="adj" fmla="val 100000"/>
          </a:avLst>
        </a:prstGeom>
        <a:solidFill>
          <a:schemeClr val="accent5">
            <a:hueOff val="-1548259"/>
            <a:satOff val="15522"/>
            <a:lumOff val="-10784"/>
            <a:alphaOff val="0"/>
          </a:schemeClr>
        </a:solidFill>
        <a:ln w="15875" cap="flat" cmpd="sng" algn="ctr">
          <a:solidFill>
            <a:schemeClr val="accent5">
              <a:hueOff val="-1548259"/>
              <a:satOff val="15522"/>
              <a:lumOff val="-1078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CC6F46F-D283-4BC6-A0C4-D0D84C819B00}">
      <dsp:nvSpPr>
        <dsp:cNvPr id="0" name=""/>
        <dsp:cNvSpPr/>
      </dsp:nvSpPr>
      <dsp:spPr>
        <a:xfrm rot="5400000">
          <a:off x="5233958" y="847872"/>
          <a:ext cx="894633" cy="1488650"/>
        </a:xfrm>
        <a:prstGeom prst="corner">
          <a:avLst>
            <a:gd name="adj1" fmla="val 16120"/>
            <a:gd name="adj2" fmla="val 16110"/>
          </a:avLst>
        </a:prstGeom>
        <a:solidFill>
          <a:schemeClr val="accent5">
            <a:hueOff val="-1857911"/>
            <a:satOff val="18626"/>
            <a:lumOff val="-12941"/>
            <a:alphaOff val="0"/>
          </a:schemeClr>
        </a:solidFill>
        <a:ln w="15875" cap="flat" cmpd="sng" algn="ctr">
          <a:solidFill>
            <a:schemeClr val="accent5">
              <a:hueOff val="-1857911"/>
              <a:satOff val="18626"/>
              <a:lumOff val="-1294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3EC0BE3-7250-4F39-8E55-24C6217C5B02}">
      <dsp:nvSpPr>
        <dsp:cNvPr id="0" name=""/>
        <dsp:cNvSpPr/>
      </dsp:nvSpPr>
      <dsp:spPr>
        <a:xfrm>
          <a:off x="5084621" y="1292658"/>
          <a:ext cx="1343961" cy="11780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sz="1700" kern="1200"/>
            <a:t>Mise en œuvre du plan d'action </a:t>
          </a:r>
        </a:p>
      </dsp:txBody>
      <dsp:txXfrm>
        <a:off x="5084621" y="1292658"/>
        <a:ext cx="1343961" cy="1178061"/>
      </dsp:txXfrm>
    </dsp:sp>
    <dsp:sp modelId="{F23E8A7F-EFB8-4539-8A4F-8380B9736C07}">
      <dsp:nvSpPr>
        <dsp:cNvPr id="0" name=""/>
        <dsp:cNvSpPr/>
      </dsp:nvSpPr>
      <dsp:spPr>
        <a:xfrm>
          <a:off x="6175005" y="738276"/>
          <a:ext cx="253577" cy="253577"/>
        </a:xfrm>
        <a:prstGeom prst="triangle">
          <a:avLst>
            <a:gd name="adj" fmla="val 100000"/>
          </a:avLst>
        </a:prstGeom>
        <a:solidFill>
          <a:schemeClr val="accent5">
            <a:hueOff val="-2167562"/>
            <a:satOff val="21731"/>
            <a:lumOff val="-15098"/>
            <a:alphaOff val="0"/>
          </a:schemeClr>
        </a:solidFill>
        <a:ln w="15875" cap="flat" cmpd="sng" algn="ctr">
          <a:solidFill>
            <a:schemeClr val="accent5">
              <a:hueOff val="-2167562"/>
              <a:satOff val="21731"/>
              <a:lumOff val="-1509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F4C3DEC-E16E-4685-A310-C394CC3DD94C}">
      <dsp:nvSpPr>
        <dsp:cNvPr id="0" name=""/>
        <dsp:cNvSpPr/>
      </dsp:nvSpPr>
      <dsp:spPr>
        <a:xfrm rot="5400000">
          <a:off x="6879230" y="440748"/>
          <a:ext cx="894633" cy="1488650"/>
        </a:xfrm>
        <a:prstGeom prst="corner">
          <a:avLst>
            <a:gd name="adj1" fmla="val 16120"/>
            <a:gd name="adj2" fmla="val 16110"/>
          </a:avLst>
        </a:prstGeom>
        <a:solidFill>
          <a:schemeClr val="accent5">
            <a:hueOff val="-2477214"/>
            <a:satOff val="24835"/>
            <a:lumOff val="-17255"/>
            <a:alphaOff val="0"/>
          </a:schemeClr>
        </a:solidFill>
        <a:ln w="15875" cap="flat" cmpd="sng" algn="ctr">
          <a:solidFill>
            <a:schemeClr val="accent5">
              <a:hueOff val="-2477214"/>
              <a:satOff val="24835"/>
              <a:lumOff val="-1725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F9F570F-352F-418C-A4D8-B04448F86B72}">
      <dsp:nvSpPr>
        <dsp:cNvPr id="0" name=""/>
        <dsp:cNvSpPr/>
      </dsp:nvSpPr>
      <dsp:spPr>
        <a:xfrm>
          <a:off x="6729893" y="885534"/>
          <a:ext cx="1343961" cy="11780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sz="1700" kern="1200"/>
            <a:t>Suivi personnalisé</a:t>
          </a:r>
        </a:p>
      </dsp:txBody>
      <dsp:txXfrm>
        <a:off x="6729893" y="885534"/>
        <a:ext cx="1343961" cy="1178061"/>
      </dsp:txXfrm>
    </dsp:sp>
    <dsp:sp modelId="{19057FA2-A9D3-4BDC-9247-58F225C567D4}">
      <dsp:nvSpPr>
        <dsp:cNvPr id="0" name=""/>
        <dsp:cNvSpPr/>
      </dsp:nvSpPr>
      <dsp:spPr>
        <a:xfrm>
          <a:off x="7820277" y="331152"/>
          <a:ext cx="253577" cy="253577"/>
        </a:xfrm>
        <a:prstGeom prst="triangle">
          <a:avLst>
            <a:gd name="adj" fmla="val 100000"/>
          </a:avLst>
        </a:prstGeom>
        <a:solidFill>
          <a:schemeClr val="accent5">
            <a:hueOff val="-2786866"/>
            <a:satOff val="27940"/>
            <a:lumOff val="-19412"/>
            <a:alphaOff val="0"/>
          </a:schemeClr>
        </a:solidFill>
        <a:ln w="15875" cap="flat" cmpd="sng" algn="ctr">
          <a:solidFill>
            <a:schemeClr val="accent5">
              <a:hueOff val="-2786866"/>
              <a:satOff val="27940"/>
              <a:lumOff val="-19412"/>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0CC8082-20E3-4213-9A4B-3D96E48ED2EE}">
      <dsp:nvSpPr>
        <dsp:cNvPr id="0" name=""/>
        <dsp:cNvSpPr/>
      </dsp:nvSpPr>
      <dsp:spPr>
        <a:xfrm rot="5400000">
          <a:off x="8524501" y="33624"/>
          <a:ext cx="894633" cy="1488650"/>
        </a:xfrm>
        <a:prstGeom prst="corner">
          <a:avLst>
            <a:gd name="adj1" fmla="val 16120"/>
            <a:gd name="adj2" fmla="val 16110"/>
          </a:avLst>
        </a:prstGeom>
        <a:solidFill>
          <a:schemeClr val="accent5">
            <a:hueOff val="-3096518"/>
            <a:satOff val="31044"/>
            <a:lumOff val="-21569"/>
            <a:alphaOff val="0"/>
          </a:schemeClr>
        </a:solidFill>
        <a:ln w="15875" cap="flat" cmpd="sng" algn="ctr">
          <a:solidFill>
            <a:schemeClr val="accent5">
              <a:hueOff val="-3096518"/>
              <a:satOff val="31044"/>
              <a:lumOff val="-2156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17392FA-AC94-4F7F-868C-6C511CAB06D2}">
      <dsp:nvSpPr>
        <dsp:cNvPr id="0" name=""/>
        <dsp:cNvSpPr/>
      </dsp:nvSpPr>
      <dsp:spPr>
        <a:xfrm>
          <a:off x="8375165" y="478410"/>
          <a:ext cx="1343961" cy="11780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sz="1700" kern="1200"/>
            <a:t>Clôture du dossier</a:t>
          </a:r>
        </a:p>
      </dsp:txBody>
      <dsp:txXfrm>
        <a:off x="8375165" y="478410"/>
        <a:ext cx="1343961" cy="1178061"/>
      </dsp:txXfrm>
    </dsp:sp>
  </dsp:spTree>
</dsp:drawing>
</file>

<file path=ppt/diagrams/layout1.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414456-DEEF-4972-B698-60218FD09197}" type="datetimeFigureOut">
              <a:rPr lang="en-US" smtClean="0"/>
              <a:pPr/>
              <a:t>7/21/2017</a:t>
            </a:fld>
            <a:endParaRPr lang="fr-F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30BC76-76F8-4FB8-83AB-63CD4BC2D091}" type="slidenum">
              <a:rPr lang="en-US" smtClean="0"/>
              <a:pPr/>
              <a:t>‹#›</a:t>
            </a:fld>
            <a:endParaRPr lang="fr-FR"/>
          </a:p>
        </p:txBody>
      </p:sp>
    </p:spTree>
    <p:extLst>
      <p:ext uri="{BB962C8B-B14F-4D97-AF65-F5344CB8AC3E}">
        <p14:creationId xmlns:p14="http://schemas.microsoft.com/office/powerpoint/2010/main" val="16324371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fr-FR" smtClean="0"/>
              <a:t>Remarque :  Il s'agit simplement d'une diapositive de couverture. Elle ne fait pas partie des diapositives numérotées dans le Guide du formateur.  </a:t>
            </a:r>
          </a:p>
          <a:p>
            <a:pPr eaLnBrk="1" hangingPunct="1">
              <a:spcBef>
                <a:spcPct val="0"/>
              </a:spcBef>
            </a:pPr>
            <a:endParaRPr lang="fr-FR"/>
          </a:p>
        </p:txBody>
      </p:sp>
      <p:sp>
        <p:nvSpPr>
          <p:cNvPr id="33796" name="Slide Number Placeholder 3"/>
          <p:cNvSpPr>
            <a:spLocks noGrp="1"/>
          </p:cNvSpPr>
          <p:nvPr>
            <p:ph type="sldNum" sz="quarter" idx="5"/>
          </p:nvPr>
        </p:nvSpPr>
        <p:spPr bwMode="auto">
          <a:noFill/>
          <a:ln>
            <a:miter lim="800000"/>
            <a:headEnd/>
            <a:tailEnd/>
          </a:ln>
        </p:spPr>
        <p:txBody>
          <a:bodyPr/>
          <a:lstStyle/>
          <a:p>
            <a:fld id="{30B3F150-9971-454D-A5E5-CF038905C0C8}" type="slidenum">
              <a:rPr lang="en-US">
                <a:solidFill>
                  <a:prstClr val="black"/>
                </a:solidFill>
              </a:rPr>
              <a:pPr/>
              <a:t>1</a:t>
            </a:fld>
            <a:endParaRPr lang="fr-FR">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Dans le cadre de l'élaboration du plan d'action personnalisé, l'intervenant est également chargé d'assurer la coordination du cas en servant d'intermédiaire entre la survivante et les prestataires de services. Pour cela, il doit intervenir pour obtenir des soins de qualité appropriés pour la survivante, travailler avec les prestataires pour réduire les obstacles empêchant l'accès de la survivante aux services, et coordonner les conférences de cas si nécessaire. </a:t>
            </a:r>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10</a:t>
            </a:fld>
            <a:endParaRPr lang="fr-FR"/>
          </a:p>
        </p:txBody>
      </p:sp>
    </p:spTree>
    <p:extLst>
      <p:ext uri="{BB962C8B-B14F-4D97-AF65-F5344CB8AC3E}">
        <p14:creationId xmlns:p14="http://schemas.microsoft.com/office/powerpoint/2010/main" val="39623307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Une conférence de cas est une réunion prévue et structurée convoquée/programmée par l'intervenant pour discuter d'un cas particulier avec les autres prestataires de services. Lorsque vous préparez cette réunion, vous devez inviter la survivante et ses proches</a:t>
            </a:r>
            <a:r>
              <a:rPr lang="fr-FR" sz="1200" kern="1200" dirty="0">
                <a:solidFill>
                  <a:schemeClr val="tx1"/>
                </a:solidFill>
                <a:effectLst/>
                <a:latin typeface="+mn-lt"/>
              </a:rPr>
              <a:t>, mais ils ne sont pas tenus d'y assister (bien qu'ils doivent bien sûr autoriser la tenue de la conférence de cas)</a:t>
            </a:r>
            <a:r>
              <a:rPr lang="fr-FR" smtClean="0"/>
              <a:t>. Ces réunions sont souvent programmées lorsqu'il n'a pas été possible de répondre aux besoins d'une survivante, pour identifier ou clarifier les enjeux en cours, et fournir à la survivante des services plus globaux, plus coordonnés et plus intégrés. Dès que tout le monde se trouve dans la même pièce, voici les étapes à suivre pour que la conférence de cas soit productive : </a:t>
            </a:r>
          </a:p>
          <a:p>
            <a:pPr marL="228600" indent="-228600">
              <a:buAutoNum type="arabicPeriod"/>
            </a:pPr>
            <a:r>
              <a:rPr lang="fr-FR" smtClean="0"/>
              <a:t>Examiner le plan d'action personnalisé et les activités concernées, notamment les progrès accomplis et les obstacles qui entravent la réalisation des objectifs</a:t>
            </a:r>
          </a:p>
          <a:p>
            <a:pPr marL="228600" indent="-228600">
              <a:buAutoNum type="arabicPeriod"/>
            </a:pPr>
            <a:r>
              <a:rPr lang="fr-FR" smtClean="0"/>
              <a:t>Cartographier les rôles et responsabilités</a:t>
            </a:r>
          </a:p>
          <a:p>
            <a:pPr marL="228600" indent="-228600">
              <a:buAutoNum type="arabicPeriod"/>
            </a:pPr>
            <a:r>
              <a:rPr lang="fr-FR" smtClean="0"/>
              <a:t>Résoudre les conflits ou concevoir des solutions stratégiques</a:t>
            </a:r>
          </a:p>
          <a:p>
            <a:pPr marL="228600" indent="-228600">
              <a:buAutoNum type="arabicPeriod"/>
            </a:pPr>
            <a:r>
              <a:rPr lang="fr-FR" smtClean="0"/>
              <a:t>Ajuster les plans de services actuels</a:t>
            </a:r>
          </a:p>
          <a:p>
            <a:pPr marL="0" indent="0">
              <a:buNone/>
            </a:pPr>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11</a:t>
            </a:fld>
            <a:endParaRPr lang="fr-FR"/>
          </a:p>
        </p:txBody>
      </p:sp>
    </p:spTree>
    <p:extLst>
      <p:ext uri="{BB962C8B-B14F-4D97-AF65-F5344CB8AC3E}">
        <p14:creationId xmlns:p14="http://schemas.microsoft.com/office/powerpoint/2010/main" val="33667767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b="1" dirty="0"/>
              <a:t>*Avant cette séance, adaptez la diapositive en fonction de l'expérience de vos participants. Pour ceux ayant une certaine expérience de la gestion des cas, vous pouvez utiliser la première série de questions (et enlever les autres) tandis que pour ceux n'ayant aucune expérience de la gestion des cas, vous pouvez utiliser la seconde série de questions.*</a:t>
            </a:r>
          </a:p>
          <a:p>
            <a:endParaRPr lang="fr-FR" baseline="0" dirty="0"/>
          </a:p>
          <a:p>
            <a:r>
              <a:rPr lang="fr-FR" smtClean="0"/>
              <a:t>Par petits groupes, discutez de votre propre expérience de la coordination des cas. Utilisez les questions de la diapositive pour guider votre conversation. En groupes, discutez de ce qui fait une bonne conférence. Et de ce qui fait une mauvaise conférence. Au bout d'un certain temps, nous reviendrons partager avec l'ensemble du groupe ce dont vous avez discuté en petits groupes. </a:t>
            </a:r>
          </a:p>
          <a:p>
            <a:endParaRPr lang="fr-FR" baseline="0" dirty="0"/>
          </a:p>
          <a:p>
            <a:r>
              <a:rPr lang="fr-FR" b="1" baseline="0" dirty="0"/>
              <a:t>*Si vous disposez d'un paperboard, notez les « bonnes pratiques de conférence de cas »*</a:t>
            </a:r>
            <a:endParaRPr lang="fr-FR" b="1"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12</a:t>
            </a:fld>
            <a:endParaRPr lang="fr-FR"/>
          </a:p>
        </p:txBody>
      </p:sp>
    </p:spTree>
    <p:extLst>
      <p:ext uri="{BB962C8B-B14F-4D97-AF65-F5344CB8AC3E}">
        <p14:creationId xmlns:p14="http://schemas.microsoft.com/office/powerpoint/2010/main" val="9284804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Faisons maintenant la synthèse de tout cela. J'ai besoin de 5 volontaires. Je serai la survivante, et vous jouerez le rôle d'un intervenant, d'un superviseur ou d'un autre prestataire de services Je vais vous donner un document sur lequel figure le contexte de votre rôle.  </a:t>
            </a:r>
            <a:r>
              <a:rPr lang="fr-FR" b="1" baseline="0" dirty="0"/>
              <a:t>**Distribuez le document 14.2 - Conférence de cas</a:t>
            </a:r>
            <a:r>
              <a:rPr lang="fr-FR" smtClean="0"/>
              <a:t>**</a:t>
            </a:r>
          </a:p>
          <a:p>
            <a:endParaRPr lang="fr-FR" baseline="0" dirty="0"/>
          </a:p>
          <a:p>
            <a:r>
              <a:rPr lang="fr-FR" smtClean="0"/>
              <a:t>En fonction de ce que je dis à l'intervenant en tant que survivante, vous allez travailler ensemble pour organiser une conférence de cas. Une fois le jeu de rôle terminé, ceux qui n'y ont pas participé pourront faire part de leurs commentaires, et nous discuterons alors de ce qui s'est bien passé et de ce qui pourrait être amélioré. Ensuite, cinq nouveaux volontaires feront le jeu de rôle, en intégrant les commentaires du premier groupe.</a:t>
            </a:r>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13</a:t>
            </a:fld>
            <a:endParaRPr lang="fr-FR"/>
          </a:p>
        </p:txBody>
      </p:sp>
    </p:spTree>
    <p:extLst>
      <p:ext uri="{BB962C8B-B14F-4D97-AF65-F5344CB8AC3E}">
        <p14:creationId xmlns:p14="http://schemas.microsoft.com/office/powerpoint/2010/main" val="17726024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mtClean="0"/>
              <a:t>La gestion des cas, lorsque nous la faisons en suivant une approche axée sur les survivantes, peut contribuer grandement au bien-être psychosocial de la survivante.  Dans le cadre du soutien que nous apportons à une survivante à travers notre suivi, nous voulons être sûrs que nous continuons à créer un espace où nous écoutons et où nous offrons un soutien émotionnel à la survivante.  Nous devons également demander à la survivante de revenir aux objectifs personnels qu'elle a fixés dans son plan d'action et discuter avec elle de la façon dont elle peut retrouver des sources de force, de soutien et d'encouragement (personnes, activités, etc.) </a:t>
            </a:r>
          </a:p>
          <a:p>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14</a:t>
            </a:fld>
            <a:endParaRPr lang="fr-FR"/>
          </a:p>
        </p:txBody>
      </p:sp>
    </p:spTree>
    <p:extLst>
      <p:ext uri="{BB962C8B-B14F-4D97-AF65-F5344CB8AC3E}">
        <p14:creationId xmlns:p14="http://schemas.microsoft.com/office/powerpoint/2010/main" val="33823443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mtClean="0"/>
              <a:t>Une fois que la situation de la survivante s'est quelque peu stabilisée, il peut être également très important de lui fournir des informations précises sur les causes, la dynamique et l'impact des VBG pour sa guérison et son rétablissement.  Cela peut l'aider à réduire le sentiment de culpabilité, de solitude ou de confusion qu'elle éprouve.  Par exemple, il serait bon qu'une survivante de viol qui se dit éventuellement que ce qui est arrivé est de sa faute, puisse entendre parler des causes réelles des violences sexuelles.  Des informations précises associées aux messages de l'intervenant indiquant que ce qui est arrivé n'était pas de sa faute peuvent aider la survivante à changer sa façon de penser.  </a:t>
            </a:r>
            <a:r>
              <a:rPr lang="fr-FR" b="1" baseline="0" dirty="0"/>
              <a:t>**Pour de plus amples informations sur ce point ou pour avoir des exemples spécifiques, voir les modules 15A et 15C et les documents correspondants des points clés.**</a:t>
            </a:r>
            <a:endParaRPr lang="fr-FR" baseline="0" dirty="0"/>
          </a:p>
          <a:p>
            <a:pPr marL="0" marR="0" indent="0" algn="l" defTabSz="914400" rtl="0" eaLnBrk="1" fontAlgn="auto" latinLnBrk="0" hangingPunct="1">
              <a:lnSpc>
                <a:spcPct val="100000"/>
              </a:lnSpc>
              <a:spcBef>
                <a:spcPts val="0"/>
              </a:spcBef>
              <a:spcAft>
                <a:spcPts val="0"/>
              </a:spcAft>
              <a:buClrTx/>
              <a:buSzTx/>
              <a:buFontTx/>
              <a:buNone/>
              <a:tabLst/>
              <a:defRPr/>
            </a:pPr>
            <a:endParaRPr lang="fr-FR"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fr-FR" smtClean="0"/>
              <a:t> Nous pouvons également offrir un soutien psychosocial de façon particulière (espace pour la guérison et l'autonomisation)</a:t>
            </a:r>
          </a:p>
          <a:p>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15</a:t>
            </a:fld>
            <a:endParaRPr lang="fr-F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b="1" dirty="0"/>
              <a:t>**Distribuez le document 14.1 - Interventions psychosociales.**  (EXERCICE FACULTATIF)</a:t>
            </a:r>
            <a:r>
              <a:rPr lang="fr-FR" smtClean="0"/>
              <a:t> Maintenant que nous avons discuté des divers éléments qui peuvent faire partie d'une intervention psychosociale, prenons un moment pour réfléchir aux interventions qui peuvent être disponibles dans le cadre de votre travail.  Formez un groupe avec une personne de votre organisme ou de votre équipe. Prenez quelques minutes pour discuter.  </a:t>
            </a:r>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16</a:t>
            </a:fld>
            <a:endParaRPr lang="fr-FR"/>
          </a:p>
        </p:txBody>
      </p:sp>
    </p:spTree>
    <p:extLst>
      <p:ext uri="{BB962C8B-B14F-4D97-AF65-F5344CB8AC3E}">
        <p14:creationId xmlns:p14="http://schemas.microsoft.com/office/powerpoint/2010/main" val="1450084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mtClean="0"/>
              <a:t>Nous allons maintenant nous intéresser à l'étape 5 : le suivi. </a:t>
            </a:r>
            <a:endParaRPr lang="fr-FR" dirty="0"/>
          </a:p>
        </p:txBody>
      </p:sp>
      <p:sp>
        <p:nvSpPr>
          <p:cNvPr id="4" name="Slide Number Placeholder 3"/>
          <p:cNvSpPr>
            <a:spLocks noGrp="1"/>
          </p:cNvSpPr>
          <p:nvPr>
            <p:ph type="sldNum" sz="quarter" idx="10"/>
          </p:nvPr>
        </p:nvSpPr>
        <p:spPr/>
        <p:txBody>
          <a:bodyPr/>
          <a:lstStyle/>
          <a:p>
            <a:fld id="{90DE82CF-111A-48C3-9B62-44A2FA92CA0D}" type="slidenum">
              <a:rPr lang="en-US" smtClean="0">
                <a:solidFill>
                  <a:prstClr val="black"/>
                </a:solidFill>
              </a:rPr>
              <a:pPr/>
              <a:t>17</a:t>
            </a:fld>
            <a:endParaRPr lang="fr-FR">
              <a:solidFill>
                <a:prstClr val="black"/>
              </a:solidFill>
            </a:endParaRPr>
          </a:p>
        </p:txBody>
      </p:sp>
    </p:spTree>
    <p:extLst>
      <p:ext uri="{BB962C8B-B14F-4D97-AF65-F5344CB8AC3E}">
        <p14:creationId xmlns:p14="http://schemas.microsoft.com/office/powerpoint/2010/main" val="20989032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18</a:t>
            </a:fld>
            <a:endParaRPr lang="fr-FR"/>
          </a:p>
        </p:txBody>
      </p:sp>
    </p:spTree>
    <p:extLst>
      <p:ext uri="{BB962C8B-B14F-4D97-AF65-F5344CB8AC3E}">
        <p14:creationId xmlns:p14="http://schemas.microsoft.com/office/powerpoint/2010/main" val="4791586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kern="1200" baseline="0" dirty="0">
                <a:solidFill>
                  <a:schemeClr val="tx1"/>
                </a:solidFill>
                <a:latin typeface="+mn-lt"/>
              </a:rPr>
              <a:t>Pendant le suivi personnalisé, vous : </a:t>
            </a:r>
          </a:p>
          <a:p>
            <a:pPr>
              <a:buFont typeface="Arial" pitchFamily="34" charset="0"/>
              <a:buChar char="•"/>
            </a:pPr>
            <a:r>
              <a:rPr lang="fr-FR" sz="1200" kern="1200" baseline="0" dirty="0">
                <a:solidFill>
                  <a:schemeClr val="tx1"/>
                </a:solidFill>
                <a:latin typeface="+mn-lt"/>
              </a:rPr>
              <a:t> Surveillerez le cas.</a:t>
            </a:r>
          </a:p>
          <a:p>
            <a:pPr>
              <a:buFont typeface="Arial" pitchFamily="34" charset="0"/>
              <a:buChar char="•"/>
            </a:pPr>
            <a:r>
              <a:rPr lang="fr-FR" sz="1200" kern="1200" baseline="0" dirty="0">
                <a:solidFill>
                  <a:schemeClr val="tx1"/>
                </a:solidFill>
                <a:latin typeface="+mn-lt"/>
              </a:rPr>
              <a:t> Vous assurerez que la survivante est en sécurité et obtient l'aide dont elle a besoin, et vous identifierez et surmonterez les obstacles ou les problèmes.</a:t>
            </a:r>
          </a:p>
          <a:p>
            <a:pPr>
              <a:buFont typeface="Arial" pitchFamily="34" charset="0"/>
              <a:buChar char="•"/>
            </a:pPr>
            <a:r>
              <a:rPr lang="fr-FR" sz="1200" kern="1200" baseline="0" dirty="0">
                <a:solidFill>
                  <a:schemeClr val="tx1"/>
                </a:solidFill>
                <a:latin typeface="+mn-lt"/>
              </a:rPr>
              <a:t> Identifierez les nouveaux problèmes et les solutions.</a:t>
            </a:r>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19</a:t>
            </a:fld>
            <a:endParaRPr lang="fr-FR"/>
          </a:p>
        </p:txBody>
      </p:sp>
    </p:spTree>
    <p:extLst>
      <p:ext uri="{BB962C8B-B14F-4D97-AF65-F5344CB8AC3E}">
        <p14:creationId xmlns:p14="http://schemas.microsoft.com/office/powerpoint/2010/main" val="1353487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r>
              <a:rPr lang="fr-FR" sz="1200" b="1" kern="1200" dirty="0">
                <a:solidFill>
                  <a:schemeClr val="tx1"/>
                </a:solidFill>
                <a:effectLst/>
                <a:latin typeface="+mn-lt"/>
              </a:rPr>
              <a:t>Vue d'ensemble – Module 14 : Étapes 4, 5 et 6 : mise en œuvre, suivi et clôture du dossier</a:t>
            </a:r>
          </a:p>
          <a:p>
            <a:r>
              <a:rPr lang="fr-FR" sz="1200" kern="1200" dirty="0">
                <a:solidFill>
                  <a:schemeClr val="tx1"/>
                </a:solidFill>
                <a:effectLst/>
                <a:latin typeface="+mn-lt"/>
              </a:rPr>
              <a:t> </a:t>
            </a:r>
          </a:p>
          <a:p>
            <a:r>
              <a:rPr lang="fr-FR" sz="1200" b="1" kern="1200" dirty="0">
                <a:solidFill>
                  <a:schemeClr val="tx1"/>
                </a:solidFill>
                <a:effectLst/>
                <a:latin typeface="+mn-lt"/>
              </a:rPr>
              <a:t>Objectifs d'apprentissage</a:t>
            </a:r>
          </a:p>
          <a:p>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Mettre en œuvre efficacement le plan d'action personnalisé avec la survivante</a:t>
            </a:r>
          </a:p>
          <a:p>
            <a:pPr marL="171450" lvl="0" indent="-171450">
              <a:buFont typeface="Arial" charset="0"/>
              <a:buChar char="•"/>
            </a:pPr>
            <a:r>
              <a:rPr lang="fr-FR" sz="1200" kern="1200" dirty="0">
                <a:solidFill>
                  <a:schemeClr val="tx1"/>
                </a:solidFill>
                <a:effectLst/>
                <a:latin typeface="+mn-lt"/>
              </a:rPr>
              <a:t>Comprendre comment utiliser les conférences de cas pour soutenir la survivante</a:t>
            </a:r>
          </a:p>
          <a:p>
            <a:pPr marL="171450" lvl="0" indent="-171450">
              <a:buFont typeface="Arial" charset="0"/>
              <a:buChar char="•"/>
            </a:pPr>
            <a:r>
              <a:rPr lang="fr-FR" sz="1200" kern="1200" dirty="0">
                <a:solidFill>
                  <a:schemeClr val="tx1"/>
                </a:solidFill>
                <a:effectLst/>
                <a:latin typeface="+mn-lt"/>
              </a:rPr>
              <a:t>Effectuer un suivi personnalisé approprié et clôturerle dossier</a:t>
            </a: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Durée </a:t>
            </a:r>
            <a:r>
              <a:rPr lang="fr-FR" sz="1200" b="0" kern="1200" dirty="0">
                <a:solidFill>
                  <a:schemeClr val="tx1"/>
                </a:solidFill>
                <a:effectLst/>
                <a:latin typeface="+mn-lt"/>
              </a:rPr>
              <a:t>: 2</a:t>
            </a:r>
            <a:r>
              <a:rPr lang="fr-FR" sz="1200" kern="1200" dirty="0">
                <a:solidFill>
                  <a:schemeClr val="tx1"/>
                </a:solidFill>
                <a:effectLst/>
                <a:latin typeface="+mn-lt"/>
              </a:rPr>
              <a:t> heures </a:t>
            </a: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Matériel</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Document 14.1 – Interventions psychosociales (un par participant)</a:t>
            </a:r>
          </a:p>
          <a:p>
            <a:pPr marL="171450" lvl="0" indent="-171450">
              <a:buFont typeface="Arial" charset="0"/>
              <a:buChar char="•"/>
            </a:pPr>
            <a:r>
              <a:rPr lang="fr-FR" sz="1200" kern="1200" dirty="0">
                <a:solidFill>
                  <a:schemeClr val="tx1"/>
                </a:solidFill>
                <a:effectLst/>
                <a:latin typeface="+mn-lt"/>
              </a:rPr>
              <a:t>Document 14.2 – Conférence de cas (un pour le formateur et un par volontaire - 5 au total) </a:t>
            </a:r>
          </a:p>
          <a:p>
            <a:pPr marL="171450" lvl="0" indent="-171450">
              <a:buFont typeface="Arial" charset="0"/>
              <a:buChar char="•"/>
            </a:pPr>
            <a:r>
              <a:rPr lang="fr-FR" sz="1200" kern="1200" dirty="0">
                <a:solidFill>
                  <a:schemeClr val="tx1"/>
                </a:solidFill>
                <a:effectLst/>
                <a:latin typeface="+mn-lt"/>
              </a:rPr>
              <a:t>Document 14.3 – Clôture du dossier (un par participant)</a:t>
            </a:r>
          </a:p>
          <a:p>
            <a:pPr marL="171450" lvl="0" indent="-171450">
              <a:buFont typeface="Arial" charset="0"/>
              <a:buChar char="•"/>
            </a:pPr>
            <a:r>
              <a:rPr lang="fr-FR" sz="1200" kern="1200" dirty="0">
                <a:solidFill>
                  <a:schemeClr val="tx1"/>
                </a:solidFill>
                <a:effectLst/>
                <a:latin typeface="+mn-lt"/>
              </a:rPr>
              <a:t>Document 14.4 – Outil de feedback de la survivante (un par participant) </a:t>
            </a:r>
          </a:p>
          <a:p>
            <a:pPr marL="0" indent="0">
              <a:buFont typeface="Arial" charset="0"/>
              <a:buNone/>
            </a:pPr>
            <a:r>
              <a:rPr lang="fr-FR" smtClean="0"/>
              <a:t> </a:t>
            </a:r>
            <a:r>
              <a:rPr lang="fr-FR" sz="1200" kern="1200" dirty="0">
                <a:solidFill>
                  <a:schemeClr val="tx1"/>
                </a:solidFill>
                <a:effectLst/>
                <a:latin typeface="+mn-lt"/>
              </a:rPr>
              <a:t> </a:t>
            </a:r>
          </a:p>
          <a:p>
            <a:r>
              <a:rPr lang="fr-FR" sz="1200" b="1" kern="1200" dirty="0">
                <a:solidFill>
                  <a:schemeClr val="tx1"/>
                </a:solidFill>
                <a:effectLst/>
                <a:latin typeface="+mn-lt"/>
              </a:rPr>
              <a:t>Préparation</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Imprimez les documents </a:t>
            </a:r>
          </a:p>
          <a:p>
            <a:pPr marL="171450" lvl="0" indent="-171450">
              <a:buFont typeface="Arial" charset="0"/>
              <a:buChar char="•"/>
            </a:pPr>
            <a:r>
              <a:rPr lang="fr-FR" sz="1200" kern="1200" dirty="0">
                <a:solidFill>
                  <a:schemeClr val="tx1"/>
                </a:solidFill>
                <a:effectLst/>
                <a:latin typeface="+mn-lt"/>
              </a:rPr>
              <a:t>Préparez la salle </a:t>
            </a:r>
          </a:p>
          <a:p>
            <a:pPr marL="171450" lvl="0" indent="-171450">
              <a:buFont typeface="Arial" charset="0"/>
              <a:buChar char="•"/>
            </a:pPr>
            <a:r>
              <a:rPr lang="fr-FR" sz="1200" kern="1200" dirty="0">
                <a:solidFill>
                  <a:schemeClr val="tx1"/>
                </a:solidFill>
                <a:effectLst/>
                <a:latin typeface="+mn-lt"/>
              </a:rPr>
              <a:t>Revoyez les diapositives et les notes du formateur</a:t>
            </a:r>
          </a:p>
          <a:p>
            <a:pPr marL="0" indent="0">
              <a:buFont typeface="Arial" charset="0"/>
              <a:buNone/>
            </a:pPr>
            <a:r>
              <a:rPr lang="fr-FR" sz="1200" kern="1200" dirty="0">
                <a:solidFill>
                  <a:schemeClr val="tx1"/>
                </a:solidFill>
                <a:effectLst/>
                <a:latin typeface="+mn-lt"/>
              </a:rPr>
              <a:t> </a:t>
            </a:r>
          </a:p>
          <a:p>
            <a:r>
              <a:rPr lang="fr-FR" sz="1200" b="1" kern="1200" dirty="0">
                <a:solidFill>
                  <a:schemeClr val="tx1"/>
                </a:solidFill>
                <a:effectLst/>
                <a:latin typeface="+mn-lt"/>
              </a:rPr>
              <a:t>Programme</a:t>
            </a:r>
            <a:endParaRPr lang="fr-FR" sz="1200" kern="1200" dirty="0">
              <a:solidFill>
                <a:schemeClr val="tx1"/>
              </a:solidFill>
              <a:effectLst/>
              <a:latin typeface="+mn-lt"/>
              <a:ea typeface="+mn-ea"/>
              <a:cs typeface="+mn-cs"/>
            </a:endParaRPr>
          </a:p>
          <a:p>
            <a:endParaRPr lang="fr-FR" sz="1200" b="0" kern="1200" dirty="0">
              <a:solidFill>
                <a:schemeClr val="tx1"/>
              </a:solidFill>
              <a:effectLst/>
              <a:latin typeface="+mn-lt"/>
              <a:ea typeface="+mn-ea"/>
              <a:cs typeface="+mn-cs"/>
            </a:endParaRPr>
          </a:p>
          <a:p>
            <a:r>
              <a:rPr lang="fr-FR" sz="1200" kern="1200" dirty="0">
                <a:solidFill>
                  <a:schemeClr val="tx1"/>
                </a:solidFill>
                <a:effectLst/>
                <a:latin typeface="+mn-lt"/>
              </a:rPr>
              <a:t>10 minutes – Objectifs, introduction et aperçu (1-4)</a:t>
            </a:r>
          </a:p>
          <a:p>
            <a:r>
              <a:rPr lang="fr-FR" sz="1200" kern="1200" dirty="0">
                <a:solidFill>
                  <a:schemeClr val="tx1"/>
                </a:solidFill>
                <a:effectLst/>
                <a:latin typeface="+mn-lt"/>
              </a:rPr>
              <a:t>10 minutes – Références et signalement (5-6)</a:t>
            </a:r>
          </a:p>
          <a:p>
            <a:r>
              <a:rPr lang="fr-FR" sz="1200" kern="1200" dirty="0">
                <a:solidFill>
                  <a:schemeClr val="tx1"/>
                </a:solidFill>
                <a:effectLst/>
                <a:latin typeface="+mn-lt"/>
              </a:rPr>
              <a:t>10 minutes – Activité Signalement obligatoire (7-8)</a:t>
            </a:r>
          </a:p>
          <a:p>
            <a:r>
              <a:rPr lang="fr-FR" sz="1200" kern="1200" dirty="0">
                <a:solidFill>
                  <a:schemeClr val="tx1"/>
                </a:solidFill>
                <a:effectLst/>
                <a:latin typeface="+mn-lt"/>
              </a:rPr>
              <a:t>10 minutes – Coordination de cas (8-10)</a:t>
            </a:r>
          </a:p>
          <a:p>
            <a:r>
              <a:rPr lang="fr-FR" sz="1200" kern="1200" dirty="0">
                <a:solidFill>
                  <a:schemeClr val="tx1"/>
                </a:solidFill>
                <a:effectLst/>
                <a:latin typeface="+mn-lt"/>
              </a:rPr>
              <a:t>10 minutes – Activité Coordination de cas (11)</a:t>
            </a:r>
          </a:p>
          <a:p>
            <a:r>
              <a:rPr lang="fr-FR" sz="1200" kern="1200" dirty="0">
                <a:solidFill>
                  <a:schemeClr val="tx1"/>
                </a:solidFill>
                <a:effectLst/>
                <a:latin typeface="+mn-lt"/>
              </a:rPr>
              <a:t>10 minutes – Interventions psychosociales et activité (12-14)</a:t>
            </a:r>
          </a:p>
          <a:p>
            <a:r>
              <a:rPr lang="fr-FR" sz="1200" kern="1200" dirty="0">
                <a:solidFill>
                  <a:schemeClr val="tx1"/>
                </a:solidFill>
                <a:effectLst/>
                <a:latin typeface="+mn-lt"/>
              </a:rPr>
              <a:t>10 minutes – Étape 4 Jeu de rôle (15)</a:t>
            </a:r>
          </a:p>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tx1"/>
                </a:solidFill>
                <a:effectLst/>
                <a:latin typeface="+mn-lt"/>
              </a:rPr>
              <a:t>10 minutes – Étape 5 (16-20)</a:t>
            </a:r>
          </a:p>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tx1"/>
                </a:solidFill>
                <a:effectLst/>
                <a:latin typeface="+mn-lt"/>
              </a:rPr>
              <a:t>10 minutes – Activité Suivi (21)</a:t>
            </a:r>
          </a:p>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tx1"/>
                </a:solidFill>
                <a:effectLst/>
                <a:latin typeface="+mn-lt"/>
              </a:rPr>
              <a:t>15 minutes – Étape 6 (22-31)</a:t>
            </a:r>
          </a:p>
          <a:p>
            <a:r>
              <a:rPr lang="fr-FR" sz="1200" kern="1200" dirty="0">
                <a:solidFill>
                  <a:schemeClr val="tx1"/>
                </a:solidFill>
                <a:effectLst/>
                <a:latin typeface="+mn-lt"/>
              </a:rPr>
              <a:t>5</a:t>
            </a:r>
            <a:r>
              <a:rPr lang="fr-FR" smtClean="0"/>
              <a:t> </a:t>
            </a:r>
            <a:r>
              <a:rPr lang="fr-FR" sz="1200" kern="1200" dirty="0">
                <a:solidFill>
                  <a:schemeClr val="tx1"/>
                </a:solidFill>
                <a:effectLst/>
                <a:latin typeface="+mn-lt"/>
              </a:rPr>
              <a:t>minutes – Conclusion (32)</a:t>
            </a:r>
          </a:p>
          <a:p>
            <a:endParaRPr lang="fr-FR" sz="1200" b="0" kern="1200" dirty="0">
              <a:solidFill>
                <a:schemeClr val="tx1"/>
              </a:solidFill>
              <a:effectLst/>
              <a:latin typeface="+mn-lt"/>
              <a:ea typeface="+mn-ea"/>
              <a:cs typeface="+mn-cs"/>
            </a:endParaRPr>
          </a:p>
          <a:p>
            <a:r>
              <a:rPr lang="fr-FR" sz="1200" b="1" kern="1200" dirty="0">
                <a:solidFill>
                  <a:schemeClr val="tx1"/>
                </a:solidFill>
                <a:effectLst/>
                <a:latin typeface="+mn-lt"/>
              </a:rPr>
              <a:t>Notes techniques</a:t>
            </a:r>
          </a:p>
          <a:p>
            <a:endParaRPr lang="fr-FR" sz="1200" kern="1200" dirty="0">
              <a:solidFill>
                <a:schemeClr val="tx1"/>
              </a:solidFill>
              <a:effectLst/>
              <a:latin typeface="+mn-lt"/>
              <a:ea typeface="+mn-ea"/>
              <a:cs typeface="+mn-cs"/>
            </a:endParaRPr>
          </a:p>
          <a:p>
            <a:r>
              <a:rPr lang="fr-FR" sz="1200" b="1" kern="1200" dirty="0">
                <a:solidFill>
                  <a:schemeClr val="tx1"/>
                </a:solidFill>
                <a:effectLst/>
                <a:latin typeface="+mn-lt"/>
              </a:rPr>
              <a:t>À l'aide de ce module</a:t>
            </a:r>
            <a:r>
              <a:rPr lang="fr-FR" smtClean="0"/>
              <a:t> </a:t>
            </a:r>
          </a:p>
          <a:p>
            <a:pPr marL="171450" lvl="0" indent="-171450">
              <a:buFont typeface="Arial" charset="0"/>
              <a:buChar char="•"/>
            </a:pPr>
            <a:r>
              <a:rPr lang="fr-FR" sz="1200" kern="1200" dirty="0">
                <a:solidFill>
                  <a:schemeClr val="tx1"/>
                </a:solidFill>
                <a:effectLst/>
                <a:latin typeface="+mn-lt"/>
              </a:rPr>
              <a:t>Cette session couvre de nombreuses informations différentes en même temps. Assurez-vous de passer suffisamment de temps sur chacune des trois étapes pour permettre aux participants de comprendre parfaitement ce qui est demandé. Il peut être nécessaire de diviser cette session pour consacrer plus de temps sur un point si les participants ne l'ont pas bien saisi en une seule session.</a:t>
            </a:r>
          </a:p>
          <a:p>
            <a:pPr marL="171450" lvl="0" indent="-171450">
              <a:buFont typeface="Arial" charset="0"/>
              <a:buChar char="•"/>
            </a:pPr>
            <a:r>
              <a:rPr lang="fr-FR" sz="1200" kern="1200" dirty="0">
                <a:solidFill>
                  <a:schemeClr val="tx1"/>
                </a:solidFill>
                <a:effectLst/>
                <a:latin typeface="+mn-lt"/>
              </a:rPr>
              <a:t>Rappelez-vous que bien que les étapes soient présentées de façon linéaire, ce n'est pas nécessairement la façon dont le processus se déroulera pour chaque survivante. Les intervenants doivent être prêts à revenir aux étapes précédentes au besoin.</a:t>
            </a:r>
          </a:p>
          <a:p>
            <a:pPr marL="171450" lvl="0" indent="-171450">
              <a:buFont typeface="Arial" charset="0"/>
              <a:buChar char="•"/>
            </a:pPr>
            <a:r>
              <a:rPr lang="fr-FR" sz="1200" kern="1200" dirty="0">
                <a:solidFill>
                  <a:schemeClr val="tx1"/>
                </a:solidFill>
                <a:effectLst/>
                <a:latin typeface="+mn-lt"/>
              </a:rPr>
              <a:t>Le signalement obligatoire est un sujet difficile dans de nombreux contextes, en particulier parce que les autorités peuvent ne pas assurer la confidentialité des informations ou lorsqu'elles mettent elles-mêmes les survivantes en danger. Reportez-vous aux directives relatives à la gestion des cas pour obtenir de plus amples informations sur ce sujet, et veillez à en discuter avec votre superviseur/le superviseur de l'équipe que vous accompagnez avant la formation.</a:t>
            </a:r>
          </a:p>
          <a:p>
            <a:pPr marL="171450" lvl="0" indent="-171450">
              <a:buFont typeface="Arial" charset="0"/>
              <a:buChar char="•"/>
            </a:pPr>
            <a:r>
              <a:rPr lang="fr-FR" sz="1200" kern="1200" dirty="0">
                <a:solidFill>
                  <a:schemeClr val="tx1"/>
                </a:solidFill>
                <a:effectLst/>
                <a:latin typeface="+mn-lt"/>
              </a:rPr>
              <a:t>Rappelez-vous que les conférences de cas se déroulent de façon ponctuelle, lorsqu'il s'agit d'une nécessité pour un cas particulier. Les conférences de cas ne sont </a:t>
            </a:r>
            <a:r>
              <a:rPr lang="fr-FR" sz="1200" i="1" kern="1200" dirty="0">
                <a:solidFill>
                  <a:schemeClr val="tx1"/>
                </a:solidFill>
                <a:effectLst/>
                <a:latin typeface="+mn-lt"/>
              </a:rPr>
              <a:t>pas</a:t>
            </a:r>
            <a:r>
              <a:rPr lang="fr-FR" sz="1200" kern="1200" dirty="0">
                <a:solidFill>
                  <a:schemeClr val="tx1"/>
                </a:solidFill>
                <a:effectLst/>
                <a:latin typeface="+mn-lt"/>
              </a:rPr>
              <a:t> un forum destiné à partager tous les dossiers ouverts avec d'autres prestataires de services pour information. </a:t>
            </a:r>
          </a:p>
          <a:p>
            <a:pPr lvl="0"/>
            <a:endParaRPr lang="fr-FR" sz="1200" kern="1200" dirty="0">
              <a:solidFill>
                <a:schemeClr val="tx1"/>
              </a:solidFill>
              <a:effectLst/>
              <a:latin typeface="+mn-lt"/>
              <a:ea typeface="+mn-ea"/>
              <a:cs typeface="+mn-cs"/>
            </a:endParaRPr>
          </a:p>
          <a:p>
            <a:r>
              <a:rPr lang="fr-FR" sz="1200" b="1" kern="1200" dirty="0">
                <a:solidFill>
                  <a:schemeClr val="tx1"/>
                </a:solidFill>
                <a:effectLst/>
                <a:latin typeface="+mn-lt"/>
              </a:rPr>
              <a:t>Connaissances des formateurs</a:t>
            </a:r>
            <a:endParaRPr lang="fr-FR" sz="1200" kern="1200" dirty="0">
              <a:solidFill>
                <a:schemeClr val="tx1"/>
              </a:solidFill>
              <a:effectLst/>
              <a:latin typeface="+mn-lt"/>
              <a:ea typeface="+mn-ea"/>
              <a:cs typeface="+mn-cs"/>
            </a:endParaRPr>
          </a:p>
          <a:p>
            <a:pPr marL="171450" indent="-171450">
              <a:buFont typeface="Arial" charset="0"/>
              <a:buChar char="•"/>
            </a:pPr>
            <a:r>
              <a:rPr lang="fr-FR" sz="1200" kern="1200" dirty="0">
                <a:solidFill>
                  <a:schemeClr val="tx1"/>
                </a:solidFill>
                <a:effectLst/>
                <a:latin typeface="+mn-lt"/>
              </a:rPr>
              <a:t>Les formateurs doivent être à l'aise avec les sujets suivants : </a:t>
            </a:r>
          </a:p>
          <a:p>
            <a:pPr marL="171450" lvl="0" indent="-171450">
              <a:buFont typeface="Arial" charset="0"/>
              <a:buChar char="•"/>
            </a:pPr>
            <a:r>
              <a:rPr lang="fr-FR" sz="1200" kern="1200" dirty="0">
                <a:solidFill>
                  <a:schemeClr val="tx1"/>
                </a:solidFill>
                <a:effectLst/>
                <a:latin typeface="+mn-lt"/>
              </a:rPr>
              <a:t>Les procédures de signalement obligatoire et ce qu'elles signifient dans le contexte particulier. </a:t>
            </a:r>
          </a:p>
          <a:p>
            <a:pPr marL="171450" lvl="0" indent="-171450">
              <a:buFont typeface="Arial" charset="0"/>
              <a:buChar char="•"/>
            </a:pPr>
            <a:r>
              <a:rPr lang="fr-FR" sz="1200" kern="1200" dirty="0">
                <a:solidFill>
                  <a:schemeClr val="tx1"/>
                </a:solidFill>
                <a:effectLst/>
                <a:latin typeface="+mn-lt"/>
              </a:rPr>
              <a:t>Les interventions psychosociales de base, notamment au niveau psychoéducatif. </a:t>
            </a:r>
          </a:p>
          <a:p>
            <a:pPr marL="171450" lvl="0" indent="-171450">
              <a:buFont typeface="Arial" charset="0"/>
              <a:buChar char="•"/>
            </a:pPr>
            <a:r>
              <a:rPr lang="fr-FR" sz="1200" kern="1200" dirty="0">
                <a:solidFill>
                  <a:schemeClr val="tx1"/>
                </a:solidFill>
                <a:effectLst/>
                <a:latin typeface="+mn-lt"/>
              </a:rPr>
              <a:t>Les critères à respecter pour clore un dossier, et la façon dont l'examen et la détermination de la clôture du dossier se déroulent dans ce contexte. </a:t>
            </a: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Points clés </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Les lois relatives à l'obligation de signalement dans certains contextes, lorsqu'elles ne prévoient pas de mesure adéquate visant à assurer la sécurité, peuvent mettre les survivantes en danger. Il est essentiel de discuter des exigences en matière de signalement obligatoire avec votre superviseur et d'en informer les survivantes (de préférence </a:t>
            </a:r>
            <a:r>
              <a:rPr lang="fr-FR" sz="1200" i="1" kern="1200" dirty="0">
                <a:solidFill>
                  <a:schemeClr val="tx1"/>
                </a:solidFill>
                <a:effectLst/>
                <a:latin typeface="+mn-lt"/>
              </a:rPr>
              <a:t>avant</a:t>
            </a:r>
            <a:r>
              <a:rPr lang="fr-FR" sz="1200" kern="1200" dirty="0">
                <a:solidFill>
                  <a:schemeClr val="tx1"/>
                </a:solidFill>
                <a:effectLst/>
                <a:latin typeface="+mn-lt"/>
              </a:rPr>
              <a:t> qu'elles vous fournissent des informations confidentielles).  </a:t>
            </a:r>
          </a:p>
          <a:p>
            <a:pPr marL="171450" lvl="0" indent="-171450">
              <a:buFont typeface="Arial" charset="0"/>
              <a:buChar char="•"/>
            </a:pPr>
            <a:r>
              <a:rPr lang="fr-FR" sz="1200" kern="1200" dirty="0">
                <a:solidFill>
                  <a:schemeClr val="tx1"/>
                </a:solidFill>
                <a:effectLst/>
                <a:latin typeface="+mn-lt"/>
              </a:rPr>
              <a:t>Les conférences de cas se déroulent de façon ponctuelle, lorsqu'il s'agit d'une nécessité pour un cas particulier et avec le consentement de la survivante concernée. Les conférences de cas ne sont </a:t>
            </a:r>
            <a:r>
              <a:rPr lang="fr-FR" sz="1200" i="1" kern="1200" dirty="0">
                <a:solidFill>
                  <a:schemeClr val="tx1"/>
                </a:solidFill>
                <a:effectLst/>
                <a:latin typeface="+mn-lt"/>
              </a:rPr>
              <a:t>pas</a:t>
            </a:r>
            <a:r>
              <a:rPr lang="fr-FR" sz="1200" kern="1200" dirty="0">
                <a:solidFill>
                  <a:schemeClr val="tx1"/>
                </a:solidFill>
                <a:effectLst/>
                <a:latin typeface="+mn-lt"/>
              </a:rPr>
              <a:t> un forum destiné à partager tous les dossiers ouverts avec d'autres prestataires de services pour information.</a:t>
            </a:r>
          </a:p>
          <a:p>
            <a:pPr marL="171450" lvl="0" indent="-171450">
              <a:buFont typeface="Arial" charset="0"/>
              <a:buChar char="•"/>
            </a:pPr>
            <a:r>
              <a:rPr lang="fr-FR" sz="1200" kern="1200" dirty="0">
                <a:solidFill>
                  <a:schemeClr val="tx1"/>
                </a:solidFill>
                <a:effectLst/>
                <a:latin typeface="+mn-lt"/>
              </a:rPr>
              <a:t>La gestion des cas, lorsqu'elle est mise en œuvre en soutenant la survivante et en tenant compte d'elle, est une intervention psychosociale. </a:t>
            </a:r>
          </a:p>
          <a:p>
            <a:pPr marL="171450" lvl="0" indent="-171450">
              <a:buFont typeface="Arial" charset="0"/>
              <a:buChar char="•"/>
            </a:pPr>
            <a:r>
              <a:rPr lang="fr-FR" sz="1200" kern="1200" dirty="0">
                <a:solidFill>
                  <a:schemeClr val="tx1"/>
                </a:solidFill>
                <a:effectLst/>
                <a:latin typeface="+mn-lt"/>
              </a:rPr>
              <a:t>La clôture du dossier est une étape importante du processus de gestion des cas, car elle permet aux intervenants de se concentrer sur les dossiers en cours concernant des survivantes qui ont besoin de leur soutien. Ceci étant dit, il est important de ne pas bousculer le processus simplement pour clore un dossier. Vous devez toujours discuter de cette étape avec un superviseur. </a:t>
            </a:r>
          </a:p>
          <a:p>
            <a:endParaRPr lang="fr-FR" sz="1200" kern="1200" dirty="0">
              <a:solidFill>
                <a:schemeClr val="tx1"/>
              </a:solidFill>
              <a:effectLst/>
              <a:latin typeface="+mn-lt"/>
              <a:ea typeface="+mn-ea"/>
              <a:cs typeface="+mn-cs"/>
            </a:endParaRPr>
          </a:p>
          <a:p>
            <a:endParaRPr lang="fr-FR" sz="1200" kern="1200" dirty="0">
              <a:solidFill>
                <a:schemeClr val="tx1"/>
              </a:solidFill>
              <a:effectLst/>
              <a:latin typeface="+mn-lt"/>
              <a:ea typeface="+mn-ea"/>
              <a:cs typeface="+mn-cs"/>
            </a:endParaRPr>
          </a:p>
          <a:p>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 </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 </a:t>
            </a:r>
            <a:endParaRPr lang="fr-FR" sz="1200" kern="1200" dirty="0">
              <a:solidFill>
                <a:schemeClr val="tx1"/>
              </a:solidFill>
              <a:effectLst/>
              <a:latin typeface="+mn-lt"/>
              <a:ea typeface="+mn-ea"/>
              <a:cs typeface="+mn-cs"/>
            </a:endParaRPr>
          </a:p>
          <a:p>
            <a:pPr marL="0" marR="0" indent="0" algn="l" defTabSz="914400" rtl="0" eaLnBrk="1" fontAlgn="base" latinLnBrk="0" hangingPunct="1">
              <a:lnSpc>
                <a:spcPct val="100000"/>
              </a:lnSpc>
              <a:spcBef>
                <a:spcPct val="0"/>
              </a:spcBef>
              <a:spcAft>
                <a:spcPct val="0"/>
              </a:spcAft>
              <a:buClrTx/>
              <a:buSzTx/>
              <a:buFontTx/>
              <a:buNone/>
              <a:tabLst/>
              <a:defRPr/>
            </a:pPr>
            <a:endParaRPr lang="fr-FR" dirty="0"/>
          </a:p>
        </p:txBody>
      </p:sp>
      <p:sp>
        <p:nvSpPr>
          <p:cNvPr id="34820" name="Slide Number Placeholder 3"/>
          <p:cNvSpPr>
            <a:spLocks noGrp="1"/>
          </p:cNvSpPr>
          <p:nvPr>
            <p:ph type="sldNum" sz="quarter" idx="5"/>
          </p:nvPr>
        </p:nvSpPr>
        <p:spPr bwMode="auto">
          <a:noFill/>
          <a:ln>
            <a:miter lim="800000"/>
            <a:headEnd/>
            <a:tailEnd/>
          </a:ln>
        </p:spPr>
        <p:txBody>
          <a:bodyPr/>
          <a:lstStyle/>
          <a:p>
            <a:fld id="{C2D44066-B45F-4E38-A100-9B204B60426C}" type="slidenum">
              <a:rPr lang="en-US">
                <a:solidFill>
                  <a:prstClr val="black"/>
                </a:solidFill>
              </a:rPr>
              <a:pPr/>
              <a:t>2</a:t>
            </a:fld>
            <a:endParaRPr lang="fr-FR">
              <a:solidFill>
                <a:prstClr val="black"/>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fr-FR" sz="1200" b="1" kern="1200" baseline="0" dirty="0">
                <a:solidFill>
                  <a:schemeClr val="tx1"/>
                </a:solidFill>
                <a:latin typeface="+mn-lt"/>
              </a:rPr>
              <a:t>Rencontrer ou contacter la survivante comme convenu. </a:t>
            </a:r>
            <a:r>
              <a:rPr lang="fr-FR" sz="1200" kern="1200" baseline="0" dirty="0">
                <a:solidFill>
                  <a:schemeClr val="tx1"/>
                </a:solidFill>
                <a:latin typeface="+mn-lt"/>
              </a:rPr>
              <a:t>Pendant l'élaboration d'un plan d'action personnalisé, vous devez déjà avoir convenu avec</a:t>
            </a:r>
          </a:p>
          <a:p>
            <a:r>
              <a:rPr lang="fr-FR" sz="1200" kern="1200" baseline="0" dirty="0">
                <a:solidFill>
                  <a:schemeClr val="tx1"/>
                </a:solidFill>
                <a:latin typeface="+mn-lt"/>
              </a:rPr>
              <a:t>la survivante de la date et de la façon dont se déroulera le suivi personnalisé. Les rendez-vous de suivi doivent se dérouler dans un lieu</a:t>
            </a:r>
          </a:p>
          <a:p>
            <a:r>
              <a:rPr lang="fr-FR" sz="1200" kern="1200" baseline="0" dirty="0">
                <a:solidFill>
                  <a:schemeClr val="tx1"/>
                </a:solidFill>
                <a:latin typeface="+mn-lt"/>
              </a:rPr>
              <a:t>où la survivante se sent à l'aise et où la confidentialité peut être assurée. Vous et la survivante devez définir</a:t>
            </a:r>
          </a:p>
          <a:p>
            <a:r>
              <a:rPr lang="fr-FR" sz="1200" kern="1200" baseline="0" dirty="0">
                <a:solidFill>
                  <a:schemeClr val="tx1"/>
                </a:solidFill>
                <a:latin typeface="+mn-lt"/>
              </a:rPr>
              <a:t>l'heure, la date et le lieu précis qui conviennent le mieux à la survivante.</a:t>
            </a:r>
          </a:p>
          <a:p>
            <a:endParaRPr lang="fr-FR" sz="1200" kern="1200" baseline="0" dirty="0">
              <a:solidFill>
                <a:schemeClr val="tx1"/>
              </a:solidFill>
              <a:latin typeface="+mn-lt"/>
              <a:ea typeface="+mn-ea"/>
              <a:cs typeface="+mn-cs"/>
            </a:endParaRPr>
          </a:p>
          <a:p>
            <a:r>
              <a:rPr lang="fr-FR" sz="1200" b="1" kern="1200" baseline="0" dirty="0">
                <a:solidFill>
                  <a:schemeClr val="tx1"/>
                </a:solidFill>
                <a:latin typeface="+mn-lt"/>
              </a:rPr>
              <a:t>Réévaluer la sécurité. </a:t>
            </a:r>
            <a:r>
              <a:rPr lang="fr-FR" sz="1200" kern="1200" baseline="0" dirty="0">
                <a:solidFill>
                  <a:schemeClr val="tx1"/>
                </a:solidFill>
                <a:latin typeface="+mn-lt"/>
              </a:rPr>
              <a:t>Les risques pour la survivante augmentent souvent après qu'elle a révélé l'incident. Par conséquent,</a:t>
            </a:r>
          </a:p>
          <a:p>
            <a:r>
              <a:rPr lang="fr-FR" sz="1200" kern="1200" baseline="0" dirty="0">
                <a:solidFill>
                  <a:schemeClr val="tx1"/>
                </a:solidFill>
                <a:latin typeface="+mn-lt"/>
              </a:rPr>
              <a:t>les intervenants doivent évaluer la sécurité d'une survivante à chacune de ses visites. Pendant les rendez-vous de suivi, vous devez</a:t>
            </a:r>
          </a:p>
          <a:p>
            <a:r>
              <a:rPr lang="fr-FR" sz="1200" kern="1200" baseline="0" dirty="0">
                <a:solidFill>
                  <a:schemeClr val="tx1"/>
                </a:solidFill>
                <a:latin typeface="+mn-lt"/>
              </a:rPr>
              <a:t>poser des questions précises sur la sécurité de la survivante chez elle et au sein de sa communauté, et sur ce qui a changé depuis le dernier</a:t>
            </a:r>
          </a:p>
          <a:p>
            <a:r>
              <a:rPr lang="fr-FR" sz="1200" kern="1200" baseline="0" dirty="0">
                <a:solidFill>
                  <a:schemeClr val="tx1"/>
                </a:solidFill>
                <a:latin typeface="+mn-lt"/>
              </a:rPr>
              <a:t>rendez-vous. Suivant les résultats de la réévaluation de la sécurité, vous devez assurer le suivi des références de sécurité ou élaborer un</a:t>
            </a:r>
          </a:p>
          <a:p>
            <a:r>
              <a:rPr lang="fr-FR" sz="1200" kern="1200" baseline="0" dirty="0">
                <a:solidFill>
                  <a:schemeClr val="tx1"/>
                </a:solidFill>
                <a:latin typeface="+mn-lt"/>
              </a:rPr>
              <a:t>plan de sécurité actualisé, si nécessaire.</a:t>
            </a:r>
          </a:p>
          <a:p>
            <a:endParaRPr lang="fr-FR" sz="1200" kern="1200" baseline="0" dirty="0">
              <a:solidFill>
                <a:schemeClr val="tx1"/>
              </a:solidFill>
              <a:latin typeface="+mn-lt"/>
              <a:ea typeface="+mn-ea"/>
              <a:cs typeface="+mn-cs"/>
            </a:endParaRPr>
          </a:p>
          <a:p>
            <a:r>
              <a:rPr lang="fr-FR" sz="1200" b="1" kern="1200" baseline="0" dirty="0">
                <a:solidFill>
                  <a:schemeClr val="tx1"/>
                </a:solidFill>
                <a:latin typeface="+mn-lt"/>
              </a:rPr>
              <a:t>Réévaluer</a:t>
            </a:r>
            <a:r>
              <a:rPr lang="fr-FR" smtClean="0"/>
              <a:t> </a:t>
            </a:r>
            <a:r>
              <a:rPr lang="fr-FR" sz="1200" b="1" kern="1200" baseline="0" dirty="0">
                <a:solidFill>
                  <a:schemeClr val="tx1"/>
                </a:solidFill>
                <a:latin typeface="+mn-lt"/>
              </a:rPr>
              <a:t>l'état et le fonctionnement psychosocial. </a:t>
            </a:r>
            <a:r>
              <a:rPr lang="fr-FR" sz="1200" kern="1200" baseline="0" dirty="0">
                <a:solidFill>
                  <a:schemeClr val="tx1"/>
                </a:solidFill>
                <a:latin typeface="+mn-lt"/>
              </a:rPr>
              <a:t>Si, au fil du temps, la survivante ne se sent pas mieux ou si son état semble</a:t>
            </a:r>
          </a:p>
          <a:p>
            <a:r>
              <a:rPr lang="fr-FR" sz="1200" kern="1200" baseline="0" dirty="0">
                <a:solidFill>
                  <a:schemeClr val="tx1"/>
                </a:solidFill>
                <a:latin typeface="+mn-lt"/>
              </a:rPr>
              <a:t>se détériorer (par exemple, elle ne s'occupe pas d'elle ou de ses enfants, ce qui l'isole davantage), il faut envisager</a:t>
            </a:r>
          </a:p>
          <a:p>
            <a:r>
              <a:rPr lang="fr-FR" sz="1200" kern="1200" baseline="0" dirty="0">
                <a:solidFill>
                  <a:schemeClr val="tx1"/>
                </a:solidFill>
                <a:latin typeface="+mn-lt"/>
              </a:rPr>
              <a:t>des soins psychiatriques ou psychosociaux plus spécialisés, s'ils sont disponibles. Les superviseurs doivent être consultés dans</a:t>
            </a:r>
          </a:p>
          <a:p>
            <a:r>
              <a:rPr lang="fr-FR" sz="1200" kern="1200" baseline="0" dirty="0">
                <a:solidFill>
                  <a:schemeClr val="tx1"/>
                </a:solidFill>
                <a:latin typeface="+mn-lt"/>
              </a:rPr>
              <a:t>ces cas-là afin de déterminer s'il est nécessaire de proposer une telle référence.</a:t>
            </a:r>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20</a:t>
            </a:fld>
            <a:endParaRPr lang="fr-F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fr-FR" sz="1200" b="1" kern="1200" baseline="0" dirty="0">
                <a:solidFill>
                  <a:schemeClr val="tx1"/>
                </a:solidFill>
                <a:latin typeface="+mn-lt"/>
              </a:rPr>
              <a:t>Examiner le plan d'action personnalisé avec la survivante. </a:t>
            </a:r>
            <a:r>
              <a:rPr lang="fr-FR" sz="1200" kern="1200" baseline="0" dirty="0">
                <a:solidFill>
                  <a:schemeClr val="tx1"/>
                </a:solidFill>
                <a:latin typeface="+mn-lt"/>
              </a:rPr>
              <a:t>Discutez avec la survivante pour voir si elle a eu accès aux services vers lesquels</a:t>
            </a:r>
          </a:p>
          <a:p>
            <a:r>
              <a:rPr lang="fr-FR" sz="1200" kern="1200" baseline="0" dirty="0">
                <a:solidFill>
                  <a:schemeClr val="tx1"/>
                </a:solidFill>
                <a:latin typeface="+mn-lt"/>
              </a:rPr>
              <a:t>elle avait été orientée et si elle a rencontré des difficultés. Identifiez les éventuels nouveaux besoins</a:t>
            </a:r>
          </a:p>
          <a:p>
            <a:r>
              <a:rPr lang="fr-FR" sz="1200" kern="1200" baseline="0" dirty="0">
                <a:solidFill>
                  <a:schemeClr val="tx1"/>
                </a:solidFill>
                <a:latin typeface="+mn-lt"/>
              </a:rPr>
              <a:t>et déterminez comment vous pouvez y répondre.</a:t>
            </a:r>
          </a:p>
          <a:p>
            <a:endParaRPr lang="fr-FR" sz="1200" kern="1200" baseline="0" dirty="0">
              <a:solidFill>
                <a:schemeClr val="tx1"/>
              </a:solidFill>
              <a:latin typeface="+mn-lt"/>
              <a:ea typeface="+mn-ea"/>
              <a:cs typeface="+mn-cs"/>
            </a:endParaRPr>
          </a:p>
          <a:p>
            <a:r>
              <a:rPr lang="fr-FR" sz="1200" b="1" kern="1200" baseline="0" dirty="0">
                <a:solidFill>
                  <a:schemeClr val="tx1"/>
                </a:solidFill>
                <a:latin typeface="+mn-lt"/>
              </a:rPr>
              <a:t>Revoir le plan d'action personnalisé. </a:t>
            </a:r>
            <a:r>
              <a:rPr lang="fr-FR" sz="1200" kern="1200" baseline="0" dirty="0">
                <a:solidFill>
                  <a:schemeClr val="tx1"/>
                </a:solidFill>
                <a:latin typeface="+mn-lt"/>
              </a:rPr>
              <a:t>Consignez les résultats des références et des nouveaux besoins sur le formulaire</a:t>
            </a:r>
          </a:p>
          <a:p>
            <a:r>
              <a:rPr lang="fr-FR" sz="1200" kern="1200" baseline="0" dirty="0">
                <a:solidFill>
                  <a:schemeClr val="tx1"/>
                </a:solidFill>
                <a:latin typeface="+mn-lt"/>
              </a:rPr>
              <a:t>du plan d'action personnalisé ou sur un formulaire de suivi. Prévoyez une autre visite de suivi.</a:t>
            </a:r>
          </a:p>
          <a:p>
            <a:endParaRPr lang="fr-FR" sz="1200" b="1" kern="1200" baseline="0" dirty="0">
              <a:solidFill>
                <a:schemeClr val="tx1"/>
              </a:solidFill>
              <a:latin typeface="+mn-lt"/>
              <a:ea typeface="+mn-ea"/>
              <a:cs typeface="+mn-cs"/>
            </a:endParaRPr>
          </a:p>
          <a:p>
            <a:r>
              <a:rPr lang="fr-FR" sz="1200" b="1" kern="1200" baseline="0" dirty="0">
                <a:solidFill>
                  <a:schemeClr val="tx1"/>
                </a:solidFill>
                <a:latin typeface="+mn-lt"/>
              </a:rPr>
              <a:t>Mettre en œuvre le plan d'action personnalisé révisé. </a:t>
            </a:r>
            <a:r>
              <a:rPr lang="fr-FR" sz="1200" kern="1200" baseline="0" dirty="0">
                <a:solidFill>
                  <a:schemeClr val="tx1"/>
                </a:solidFill>
                <a:latin typeface="+mn-lt"/>
              </a:rPr>
              <a:t>Si de nouvelles références sont nécessaires, il faudra suivre des procédures de consentement</a:t>
            </a:r>
          </a:p>
          <a:p>
            <a:r>
              <a:rPr lang="fr-FR" sz="1200" kern="1200" baseline="0" dirty="0">
                <a:solidFill>
                  <a:schemeClr val="tx1"/>
                </a:solidFill>
                <a:latin typeface="+mn-lt"/>
              </a:rPr>
              <a:t>éclairé supplémentaires.</a:t>
            </a:r>
          </a:p>
          <a:p>
            <a:endParaRPr lang="fr-FR" sz="1200" kern="1200" baseline="0" dirty="0">
              <a:solidFill>
                <a:schemeClr val="tx1"/>
              </a:solidFill>
              <a:latin typeface="+mn-lt"/>
              <a:ea typeface="+mn-ea"/>
              <a:cs typeface="+mn-cs"/>
            </a:endParaRPr>
          </a:p>
          <a:p>
            <a:r>
              <a:rPr lang="fr-FR" sz="1200" kern="1200" baseline="0" dirty="0">
                <a:solidFill>
                  <a:schemeClr val="tx1"/>
                </a:solidFill>
                <a:latin typeface="+mn-lt"/>
              </a:rPr>
              <a:t>Bien que le processus de gestion des cas se divise en plusieurs étapes, vous devez reconnaître que la vie des survivantes est rarement aussi</a:t>
            </a:r>
          </a:p>
          <a:p>
            <a:r>
              <a:rPr lang="fr-FR" sz="1200" kern="1200" baseline="0" dirty="0">
                <a:solidFill>
                  <a:schemeClr val="tx1"/>
                </a:solidFill>
                <a:latin typeface="+mn-lt"/>
              </a:rPr>
              <a:t>simple et est le plus souvent un mélange complexe de besoins permanents. Il se peut que vous deviez reprendre certaines des</a:t>
            </a:r>
          </a:p>
          <a:p>
            <a:r>
              <a:rPr lang="fr-FR" sz="1200" kern="1200" baseline="0" dirty="0">
                <a:solidFill>
                  <a:schemeClr val="tx1"/>
                </a:solidFill>
                <a:latin typeface="+mn-lt"/>
              </a:rPr>
              <a:t>étapes plusieurs fois dans le cadre de votre travail avec une survivante. Pour ce qui est des cas très complexes, en particulier lorsque les risques sont</a:t>
            </a:r>
          </a:p>
          <a:p>
            <a:r>
              <a:rPr lang="fr-FR" sz="1200" kern="1200" baseline="0" dirty="0">
                <a:solidFill>
                  <a:schemeClr val="tx1"/>
                </a:solidFill>
                <a:latin typeface="+mn-lt"/>
              </a:rPr>
              <a:t>très importants, il est probable qu'ils resteront ouverts pendant longtemps. C'est normal.</a:t>
            </a:r>
          </a:p>
          <a:p>
            <a:endParaRPr lang="fr-FR" sz="1200" kern="1200" baseline="0" dirty="0">
              <a:solidFill>
                <a:schemeClr val="tx1"/>
              </a:solidFill>
              <a:latin typeface="+mn-lt"/>
              <a:ea typeface="+mn-ea"/>
              <a:cs typeface="+mn-cs"/>
            </a:endParaRPr>
          </a:p>
          <a:p>
            <a:r>
              <a:rPr lang="fr-FR" sz="1200" kern="1200" baseline="0" dirty="0">
                <a:solidFill>
                  <a:schemeClr val="tx1"/>
                </a:solidFill>
                <a:latin typeface="+mn-lt"/>
              </a:rPr>
              <a:t>Il est important de se rappeler qu'il peut être très difficile de répondre à tous les besoins d'une survivante et que, tandis que vous</a:t>
            </a:r>
          </a:p>
          <a:p>
            <a:r>
              <a:rPr lang="fr-FR" sz="1200" kern="1200" baseline="0" dirty="0">
                <a:solidFill>
                  <a:schemeClr val="tx1"/>
                </a:solidFill>
                <a:latin typeface="+mn-lt"/>
              </a:rPr>
              <a:t>continuez à soutenir la personne aussi longtemps qu'elle voudra recevoir de l'aide, vous n'êtes pas censé(e) trouver des solutions à tous</a:t>
            </a:r>
          </a:p>
          <a:p>
            <a:r>
              <a:rPr lang="fr-FR" sz="1200" kern="1200" baseline="0" dirty="0">
                <a:solidFill>
                  <a:schemeClr val="tx1"/>
                </a:solidFill>
                <a:latin typeface="+mn-lt"/>
              </a:rPr>
              <a:t>ses problèmes.</a:t>
            </a:r>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21</a:t>
            </a:fld>
            <a:endParaRPr lang="fr-F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Nous allons maintenant mettre tout cela en pratique. Commencez par vous numéroter deux par deux. Chaque personne du groupe 1 se mettra avec quelqu'un du groupe 2. Pour cet exercice, les personnes du groupe 1 joueront le rôle de l'intervenant et celles du groupe 2 joueront celui de la survivante. Chaque équipe va s'entraîner à faire un jeu de rôle sur le processus de suivi personnalisé. Pour cet exercice, le groupe 2 jouera une survivante avec laquelle vous avez travaillé. N'oubliez pas de ne pas mentionner son nom et toute autre information permettant de l'identifier. </a:t>
            </a:r>
          </a:p>
          <a:p>
            <a:endParaRPr lang="fr-FR" baseline="0" dirty="0"/>
          </a:p>
          <a:p>
            <a:r>
              <a:rPr lang="fr-FR" smtClean="0"/>
              <a:t>Au bout d'un certain temps, échangez vos rôles afin que les personnes du groupe 2 jouent le rôle de l'intervenant et celles du groupe 1 jouent celui de la survivante, en choisissant à nouveau une survivante avec laquelle vous avez travaillé pour cet exercice. Nous reviendrons ensuite en discuter avec l'ensemble du groupe.</a:t>
            </a:r>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22</a:t>
            </a:fld>
            <a:endParaRPr lang="fr-FR"/>
          </a:p>
        </p:txBody>
      </p:sp>
    </p:spTree>
    <p:extLst>
      <p:ext uri="{BB962C8B-B14F-4D97-AF65-F5344CB8AC3E}">
        <p14:creationId xmlns:p14="http://schemas.microsoft.com/office/powerpoint/2010/main" val="18756064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mtClean="0"/>
              <a:t>Nous allons maintenant nous intéresser à l'étape 6 : clôture du dossier</a:t>
            </a:r>
            <a:endParaRPr lang="fr-FR" dirty="0"/>
          </a:p>
        </p:txBody>
      </p:sp>
      <p:sp>
        <p:nvSpPr>
          <p:cNvPr id="4" name="Slide Number Placeholder 3"/>
          <p:cNvSpPr>
            <a:spLocks noGrp="1"/>
          </p:cNvSpPr>
          <p:nvPr>
            <p:ph type="sldNum" sz="quarter" idx="10"/>
          </p:nvPr>
        </p:nvSpPr>
        <p:spPr/>
        <p:txBody>
          <a:bodyPr/>
          <a:lstStyle/>
          <a:p>
            <a:fld id="{90DE82CF-111A-48C3-9B62-44A2FA92CA0D}" type="slidenum">
              <a:rPr lang="en-US" smtClean="0">
                <a:solidFill>
                  <a:prstClr val="black"/>
                </a:solidFill>
              </a:rPr>
              <a:pPr/>
              <a:t>23</a:t>
            </a:fld>
            <a:endParaRPr lang="fr-FR">
              <a:solidFill>
                <a:prstClr val="black"/>
              </a:solidFill>
            </a:endParaRPr>
          </a:p>
        </p:txBody>
      </p:sp>
    </p:spTree>
    <p:extLst>
      <p:ext uri="{BB962C8B-B14F-4D97-AF65-F5344CB8AC3E}">
        <p14:creationId xmlns:p14="http://schemas.microsoft.com/office/powerpoint/2010/main" val="209890326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24</a:t>
            </a:fld>
            <a:endParaRPr lang="fr-FR"/>
          </a:p>
        </p:txBody>
      </p:sp>
    </p:spTree>
    <p:extLst>
      <p:ext uri="{BB962C8B-B14F-4D97-AF65-F5344CB8AC3E}">
        <p14:creationId xmlns:p14="http://schemas.microsoft.com/office/powerpoint/2010/main" val="15652785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25</a:t>
            </a:fld>
            <a:endParaRPr lang="fr-F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fr-FR" sz="1200" kern="1200" baseline="0" dirty="0">
                <a:solidFill>
                  <a:schemeClr val="tx1"/>
                </a:solidFill>
                <a:latin typeface="+mn-lt"/>
              </a:rPr>
              <a:t>La durée d'ouverture d'un dossier varie énormément selon les besoins de la survivante et le contexte dans lequel</a:t>
            </a:r>
          </a:p>
          <a:p>
            <a:r>
              <a:rPr lang="fr-FR" sz="1200" kern="1200" baseline="0" dirty="0">
                <a:solidFill>
                  <a:schemeClr val="tx1"/>
                </a:solidFill>
                <a:latin typeface="+mn-lt"/>
              </a:rPr>
              <a:t>vous travaillez. En raison de ces variables, il est important de fixer des critères de clôture des dossiers afin que vous sachiez quand</a:t>
            </a:r>
          </a:p>
          <a:p>
            <a:r>
              <a:rPr lang="fr-FR" sz="1200" kern="1200" baseline="0" dirty="0">
                <a:solidFill>
                  <a:schemeClr val="tx1"/>
                </a:solidFill>
                <a:latin typeface="+mn-lt"/>
              </a:rPr>
              <a:t>il est temps de clore un dossier. Vous pouvez clore un dossier dans les cas suivants :</a:t>
            </a:r>
          </a:p>
          <a:p>
            <a:endParaRPr lang="fr-FR" sz="1200" kern="1200" baseline="0" dirty="0">
              <a:solidFill>
                <a:schemeClr val="tx1"/>
              </a:solidFill>
              <a:latin typeface="+mn-lt"/>
              <a:ea typeface="+mn-ea"/>
              <a:cs typeface="+mn-cs"/>
            </a:endParaRPr>
          </a:p>
          <a:p>
            <a:pPr>
              <a:buFont typeface="Arial" pitchFamily="34" charset="0"/>
              <a:buChar char="•"/>
            </a:pPr>
            <a:r>
              <a:rPr lang="fr-FR" sz="1200" kern="1200" baseline="0" dirty="0">
                <a:solidFill>
                  <a:schemeClr val="tx1"/>
                </a:solidFill>
                <a:latin typeface="+mn-lt"/>
              </a:rPr>
              <a:t>  Lorsque les besoins de la survivante sont satisfaits et/ou que ses systèmes de soutien (habituels ou nouveaux) fonctionnent :</a:t>
            </a:r>
          </a:p>
          <a:p>
            <a:pPr>
              <a:buFont typeface="Arial" pitchFamily="34" charset="0"/>
              <a:buChar char="•"/>
            </a:pPr>
            <a:endParaRPr lang="fr-FR" sz="1200" kern="1200" baseline="0" dirty="0">
              <a:solidFill>
                <a:schemeClr val="tx1"/>
              </a:solidFill>
              <a:latin typeface="+mn-lt"/>
              <a:ea typeface="+mn-ea"/>
              <a:cs typeface="+mn-cs"/>
            </a:endParaRPr>
          </a:p>
          <a:p>
            <a:pPr lvl="1">
              <a:buFont typeface="Arial" pitchFamily="34" charset="0"/>
              <a:buChar char="•"/>
            </a:pPr>
            <a:r>
              <a:rPr lang="fr-FR" sz="1200" kern="1200" baseline="0" dirty="0">
                <a:solidFill>
                  <a:schemeClr val="tx1"/>
                </a:solidFill>
                <a:latin typeface="+mn-lt"/>
              </a:rPr>
              <a:t>Assurez le suivi avec la survivante et discutez de sa situation.</a:t>
            </a:r>
          </a:p>
          <a:p>
            <a:pPr lvl="1">
              <a:buFont typeface="Arial" pitchFamily="34" charset="0"/>
              <a:buChar char="•"/>
            </a:pPr>
            <a:r>
              <a:rPr lang="fr-FR" sz="1200" kern="1200" baseline="0" dirty="0">
                <a:solidFill>
                  <a:schemeClr val="tx1"/>
                </a:solidFill>
                <a:latin typeface="+mn-lt"/>
              </a:rPr>
              <a:t>Examinez ensemble le plan d'action final et l'état d'avancement de chaque objectif.</a:t>
            </a:r>
          </a:p>
          <a:p>
            <a:pPr lvl="1">
              <a:buFont typeface="Arial" pitchFamily="34" charset="0"/>
              <a:buChar char="•"/>
            </a:pPr>
            <a:r>
              <a:rPr lang="fr-FR" sz="1200" kern="1200" baseline="0" dirty="0">
                <a:solidFill>
                  <a:schemeClr val="tx1"/>
                </a:solidFill>
                <a:latin typeface="+mn-lt"/>
              </a:rPr>
              <a:t> Expliquez que le moment est venu de clore le dossier, mais assurez à la survivante qu'elle pourra toujours revenir si elle</a:t>
            </a:r>
          </a:p>
          <a:p>
            <a:pPr lvl="1">
              <a:buFont typeface="Arial" pitchFamily="34" charset="0"/>
              <a:buNone/>
            </a:pPr>
            <a:r>
              <a:rPr lang="fr-FR" sz="1200" kern="1200" baseline="0" dirty="0">
                <a:solidFill>
                  <a:schemeClr val="tx1"/>
                </a:solidFill>
                <a:latin typeface="+mn-lt"/>
              </a:rPr>
              <a:t>rencontre de nouveaux problèmes ou subit à nouveau des VBG.</a:t>
            </a:r>
          </a:p>
          <a:p>
            <a:pPr>
              <a:buFont typeface="Arial" pitchFamily="34" charset="0"/>
              <a:buChar char="•"/>
            </a:pPr>
            <a:endParaRPr lang="fr-FR" dirty="0"/>
          </a:p>
          <a:p>
            <a:pPr>
              <a:buFont typeface="Arial" pitchFamily="34" charset="0"/>
              <a:buChar char="•"/>
            </a:pPr>
            <a:r>
              <a:rPr lang="fr-FR" sz="1200" kern="1200" baseline="0" dirty="0">
                <a:solidFill>
                  <a:schemeClr val="tx1"/>
                </a:solidFill>
                <a:latin typeface="+mn-lt"/>
              </a:rPr>
              <a:t>  Lorsque la survivante veut clore le dossier. Il arrive parfois que les survivantes ne souhaitent plus travailler avec vous même si tous leurs besoins n'ont pas été satisfaits. Notre objectif est de respecter leurs souhaits, le dossier sera donc clos à leur demande.</a:t>
            </a:r>
          </a:p>
          <a:p>
            <a:pPr>
              <a:buFont typeface="Arial" pitchFamily="34" charset="0"/>
              <a:buChar char="•"/>
            </a:pPr>
            <a:r>
              <a:rPr lang="fr-FR" sz="1200" kern="1200" baseline="0" dirty="0">
                <a:solidFill>
                  <a:schemeClr val="tx1"/>
                </a:solidFill>
                <a:latin typeface="+mn-lt"/>
              </a:rPr>
              <a:t>  Lorsque la survivante quitte la région ou est relogée ailleurs.</a:t>
            </a:r>
          </a:p>
          <a:p>
            <a:pPr>
              <a:buFont typeface="Arial" pitchFamily="34" charset="0"/>
              <a:buChar char="•"/>
            </a:pPr>
            <a:r>
              <a:rPr lang="fr-FR" sz="1200" kern="1200" baseline="0" dirty="0">
                <a:solidFill>
                  <a:schemeClr val="tx1"/>
                </a:solidFill>
                <a:latin typeface="+mn-lt"/>
              </a:rPr>
              <a:t>  Lorsque vous n'avez pas pu joindre la personne pendant au moins 30 jours.</a:t>
            </a:r>
          </a:p>
          <a:p>
            <a:pPr>
              <a:buFont typeface="Arial" pitchFamily="34" charset="0"/>
              <a:buChar char="•"/>
            </a:pPr>
            <a:endParaRPr lang="fr-FR" sz="1200"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930BC76-76F8-4FB8-83AB-63CD4BC2D091}" type="slidenum">
              <a:rPr lang="en-US" smtClean="0"/>
              <a:pPr/>
              <a:t>26</a:t>
            </a:fld>
            <a:endParaRPr lang="fr-F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27</a:t>
            </a:fld>
            <a:endParaRPr lang="fr-FR"/>
          </a:p>
        </p:txBody>
      </p:sp>
    </p:spTree>
    <p:extLst>
      <p:ext uri="{BB962C8B-B14F-4D97-AF65-F5344CB8AC3E}">
        <p14:creationId xmlns:p14="http://schemas.microsoft.com/office/powerpoint/2010/main" val="64206822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N'oubliez pas de conserver le dossier général (comprenant les formulaires d'admission, les formulaires de plan d'action personnalisé, etc.), qui doit être identifié UNIQUEMENT par un code et non par le nom ou toute autre information permettant d'identifier la survivante, à l'écart des formulaires de consentement, qui comprennent tous les détails pertinents permettant d'identifier les survivantes. </a:t>
            </a:r>
            <a:endParaRPr lang="fr-FR"/>
          </a:p>
        </p:txBody>
      </p:sp>
      <p:sp>
        <p:nvSpPr>
          <p:cNvPr id="4" name="Slide Number Placeholder 3"/>
          <p:cNvSpPr>
            <a:spLocks noGrp="1"/>
          </p:cNvSpPr>
          <p:nvPr>
            <p:ph type="sldNum" sz="quarter" idx="10"/>
          </p:nvPr>
        </p:nvSpPr>
        <p:spPr/>
        <p:txBody>
          <a:bodyPr/>
          <a:lstStyle/>
          <a:p>
            <a:fld id="{5930BC76-76F8-4FB8-83AB-63CD4BC2D091}" type="slidenum">
              <a:rPr lang="en-US" smtClean="0"/>
              <a:pPr/>
              <a:t>29</a:t>
            </a:fld>
            <a:endParaRPr lang="fr-FR"/>
          </a:p>
        </p:txBody>
      </p:sp>
    </p:spTree>
    <p:extLst>
      <p:ext uri="{BB962C8B-B14F-4D97-AF65-F5344CB8AC3E}">
        <p14:creationId xmlns:p14="http://schemas.microsoft.com/office/powerpoint/2010/main" val="34782050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l">
              <a:buNone/>
            </a:pPr>
            <a:r>
              <a:rPr lang="fr-FR" smtClean="0"/>
              <a:t>Faisons maintenant la synthèse de tout cela. </a:t>
            </a:r>
            <a:r>
              <a:rPr lang="fr-FR" sz="1200" dirty="0"/>
              <a:t>Vous serez répartis en deux groupes, le </a:t>
            </a:r>
            <a:r>
              <a:rPr lang="fr-FR" sz="1200" b="1" dirty="0"/>
              <a:t>groupe 1</a:t>
            </a:r>
            <a:r>
              <a:rPr lang="fr-FR" sz="1200" dirty="0"/>
              <a:t> et le </a:t>
            </a:r>
            <a:r>
              <a:rPr lang="fr-FR" sz="1200" b="1" dirty="0"/>
              <a:t>groupe 2</a:t>
            </a:r>
            <a:r>
              <a:rPr lang="fr-FR" sz="1200" dirty="0"/>
              <a:t>. </a:t>
            </a:r>
          </a:p>
          <a:p>
            <a:pPr marL="0" indent="0" algn="l">
              <a:buNone/>
            </a:pPr>
            <a:endParaRPr lang="fr-FR" sz="1200"/>
          </a:p>
          <a:p>
            <a:pPr marL="0" indent="0" algn="l">
              <a:buNone/>
            </a:pPr>
            <a:r>
              <a:rPr lang="fr-FR" sz="1200"/>
              <a:t>Vous donnerez à chaque groupe un scénario de clôture de dossier différent pour faire un jeu de rôle. Une personne de chaque groupe se mettra avec une personne de l'autre groupe. Les personnes du </a:t>
            </a:r>
            <a:r>
              <a:rPr lang="fr-FR" sz="1200" b="1" dirty="0"/>
              <a:t>groupe 1</a:t>
            </a:r>
            <a:r>
              <a:rPr lang="fr-FR" sz="1200"/>
              <a:t> joueront un intervenant tandis que celles du </a:t>
            </a:r>
            <a:r>
              <a:rPr lang="fr-FR" sz="1200" b="1" dirty="0"/>
              <a:t>groupe 2</a:t>
            </a:r>
            <a:r>
              <a:rPr lang="fr-FR" sz="1200"/>
              <a:t> joueront la survivante.  </a:t>
            </a:r>
          </a:p>
          <a:p>
            <a:pPr marL="0" indent="0" algn="l">
              <a:buNone/>
            </a:pPr>
            <a:r>
              <a:rPr lang="fr-FR" sz="1200" dirty="0"/>
              <a:t>À la fin du jeu de rôle, les personnes échangeront leurs rôles, les personnes du groupe 1 jouant la survivante et celles du groupe 2 l'intervenant.</a:t>
            </a:r>
          </a:p>
          <a:p>
            <a:pPr marL="0" indent="0" algn="l">
              <a:buNone/>
            </a:pPr>
            <a:r>
              <a:rPr lang="fr-FR" sz="1200" dirty="0"/>
              <a:t>Préparez-vous à en discuter avec l'ensemble du groupe. </a:t>
            </a:r>
          </a:p>
          <a:p>
            <a:pPr algn="l"/>
            <a:endParaRPr lang="fr-FR" dirty="0"/>
          </a:p>
          <a:p>
            <a:pPr algn="l"/>
            <a:r>
              <a:rPr lang="fr-FR" b="1" dirty="0"/>
              <a:t>**Distribuez le document 14.3 - Clôture du dossier**</a:t>
            </a:r>
          </a:p>
        </p:txBody>
      </p:sp>
      <p:sp>
        <p:nvSpPr>
          <p:cNvPr id="4" name="Slide Number Placeholder 3"/>
          <p:cNvSpPr>
            <a:spLocks noGrp="1"/>
          </p:cNvSpPr>
          <p:nvPr>
            <p:ph type="sldNum" sz="quarter" idx="10"/>
          </p:nvPr>
        </p:nvSpPr>
        <p:spPr/>
        <p:txBody>
          <a:bodyPr/>
          <a:lstStyle/>
          <a:p>
            <a:fld id="{5930BC76-76F8-4FB8-83AB-63CD4BC2D091}" type="slidenum">
              <a:rPr lang="en-US" smtClean="0"/>
              <a:pPr/>
              <a:t>30</a:t>
            </a:fld>
            <a:endParaRPr lang="fr-FR"/>
          </a:p>
        </p:txBody>
      </p:sp>
    </p:spTree>
    <p:extLst>
      <p:ext uri="{BB962C8B-B14F-4D97-AF65-F5344CB8AC3E}">
        <p14:creationId xmlns:p14="http://schemas.microsoft.com/office/powerpoint/2010/main" val="589143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r>
              <a:rPr lang="fr-FR" smtClean="0"/>
              <a:t>Nos trois objectifs pour ce module sont les suivants : </a:t>
            </a:r>
          </a:p>
          <a:p>
            <a:endParaRPr lang="fr-FR" baseline="0" dirty="0"/>
          </a:p>
          <a:p>
            <a:r>
              <a:rPr lang="fr-FR" smtClean="0"/>
              <a:t>Mettre en œuvre efficacement le plan d'action personnalisé avec la survivante</a:t>
            </a:r>
          </a:p>
          <a:p>
            <a:r>
              <a:rPr lang="fr-FR" smtClean="0"/>
              <a:t>Comprendre comment utiliser les conférences de cas pour soutenir la survivante</a:t>
            </a:r>
          </a:p>
          <a:p>
            <a:r>
              <a:rPr lang="fr-FR" smtClean="0"/>
              <a:t>Effectuer un suivi personnalisé approprié </a:t>
            </a:r>
          </a:p>
          <a:p>
            <a:endParaRPr lang="fr-FR" baseline="0" dirty="0"/>
          </a:p>
          <a:p>
            <a:pPr eaLnBrk="1" fontAlgn="auto" hangingPunct="1">
              <a:spcBef>
                <a:spcPts val="0"/>
              </a:spcBef>
              <a:spcAft>
                <a:spcPts val="0"/>
              </a:spcAft>
              <a:defRPr/>
            </a:pPr>
            <a:endParaRPr lang="fr-FR" dirty="0">
              <a:ea typeface="+mn-ea"/>
              <a:cs typeface="+mn-cs"/>
            </a:endParaRPr>
          </a:p>
        </p:txBody>
      </p:sp>
      <p:sp>
        <p:nvSpPr>
          <p:cNvPr id="35844" name="Slide Number Placeholder 3"/>
          <p:cNvSpPr>
            <a:spLocks noGrp="1"/>
          </p:cNvSpPr>
          <p:nvPr>
            <p:ph type="sldNum" sz="quarter" idx="5"/>
          </p:nvPr>
        </p:nvSpPr>
        <p:spPr bwMode="auto">
          <a:noFill/>
          <a:ln>
            <a:miter lim="800000"/>
            <a:headEnd/>
            <a:tailEnd/>
          </a:ln>
        </p:spPr>
        <p:txBody>
          <a:bodyPr/>
          <a:lstStyle/>
          <a:p>
            <a:fld id="{5FF2FED5-3E90-4359-A8D0-DD9906F846E0}" type="slidenum">
              <a:rPr lang="en-US"/>
              <a:pPr/>
              <a:t>3</a:t>
            </a:fld>
            <a:endParaRPr lang="fr-F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Je vais vous distribuer l'enquête de satisfaction auprès des survivantes figurant dans les directives relatives à la gestion des cas.  </a:t>
            </a:r>
            <a:r>
              <a:rPr lang="fr-FR" b="1" baseline="0" dirty="0"/>
              <a:t>**Distribuez l'enquête de satisfaction auprès des survivantes**</a:t>
            </a:r>
          </a:p>
          <a:p>
            <a:endParaRPr lang="fr-FR" baseline="0" dirty="0"/>
          </a:p>
          <a:p>
            <a:r>
              <a:rPr lang="fr-FR" smtClean="0"/>
              <a:t>De votre côté, remplissez l'outil de feedback du point de vue d'une survivante. En remplissant les informations demandées, réfléchissez à ce que vous ressentez et aux questions que soulève l'outil. Après environ 10 minutes, nous reviendrons en discuter avec l'ensemble du groupe.</a:t>
            </a:r>
          </a:p>
          <a:p>
            <a:endParaRPr lang="fr-FR" baseline="0" dirty="0"/>
          </a:p>
          <a:p>
            <a:r>
              <a:rPr lang="fr-FR" b="1" baseline="0" dirty="0"/>
              <a:t>*Si vous disposez d'un paperboard, notez les questions du groupe pour savoir comment vous pourriez aborder l'outil avec les survivantes*</a:t>
            </a:r>
          </a:p>
          <a:p>
            <a:endParaRPr lang="fr-FR" b="1" baseline="0" dirty="0"/>
          </a:p>
          <a:p>
            <a:r>
              <a:rPr lang="fr-FR" b="1" baseline="0" dirty="0"/>
              <a:t>Vous trouverez de plus amples informations sur la façon dont vous pouvez intégrer les enquêtes de satisfaction auprès des survivantes à vos services dans la partie V des directives relatives à la gestion des cas de VBG. </a:t>
            </a:r>
            <a:endParaRPr lang="fr-FR" b="1" dirty="0"/>
          </a:p>
          <a:p>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31</a:t>
            </a:fld>
            <a:endParaRPr lang="fr-FR"/>
          </a:p>
        </p:txBody>
      </p:sp>
    </p:spTree>
    <p:extLst>
      <p:ext uri="{BB962C8B-B14F-4D97-AF65-F5344CB8AC3E}">
        <p14:creationId xmlns:p14="http://schemas.microsoft.com/office/powerpoint/2010/main" val="123830490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fr-FR" b="1" dirty="0"/>
              <a:t>**Avant de faire cet exercice, choisissez quelques-unes des études de cas que vous avez précédemment utilisées pendant la formation.  Attribuez une étude de cas à chaque groupe, en leur rappelant les détails du dossier ou en leur disant de se reporter aux précédents documents dans lesquels figurait l'étude de cas**</a:t>
            </a:r>
          </a:p>
          <a:p>
            <a:endParaRPr lang="fr-FR" dirty="0"/>
          </a:p>
          <a:p>
            <a:r>
              <a:rPr lang="fr-FR" smtClean="0"/>
              <a:t>Essayons de faire la synthèse de toutes ces étapes.  Nous allons nous diviser en petits groupes de 5 à 7 personnes.  Nous allons faire un exercice à tour de rôle sur la gestion des cas.  Voici comment cela va se passer.  Dans chaque groupe, une personne se portera volontaire pour jouer le rôle de la survivante.  Les membres de l'autre groupe joueront à tour de rôle le rôle de l'intervenant, accompagnant la survivante du début du processus de gestion des cas jusqu'à l'étape 5 (si nous avons le temps, ou au moins jusqu'à l'étape 3).  Nous ne ferons pas tout complètement en raison du temps, mais nous nous intéresserons à certaines des tâches essentielles que nous avons apprises.  Le document que je vais vous distribuer vous donnera davantage d'indications sur les tâches essentielles que chaque personne doit essayer d'accomplir en tant qu'intervenant avant de passer le témoin à la personne suivante.  Vous continuerez à tour de rôle jusqu'à ce que je vous dise d'arrêter, en reprenant où la personne précédente s'est arrêtée et en continuant à travailler sur le processus.   Il s'agit en fait d'une conversation entre la même survivante et le même intervenant, mais plusieurs personnes jouent le rôle de l'intervenant.  Une fois que vous avez fait le tour du cercle, remplacez la personne qui joue la survivante afin que les autres puissent également jouer son rôle (la même histoire/le même personnage), et la personne qui a joué le rôle de la survivante en premier jouera alors celui de l'intervenant.  </a:t>
            </a:r>
          </a:p>
          <a:p>
            <a:endParaRPr lang="fr-FR" baseline="0" dirty="0"/>
          </a:p>
          <a:p>
            <a:r>
              <a:rPr lang="fr-FR" smtClean="0"/>
              <a:t>Laissez-moi vous distribuer le document et nous pourrons alors l'examiner pour nous assurer que tout le monde comprend bien ce que nous faisons.  Vous pouvez prendre vos notes avec vous si vous voulez les consulter. </a:t>
            </a:r>
            <a:r>
              <a:rPr lang="fr-FR" b="1" baseline="0" dirty="0"/>
              <a:t>**Distribuez le document 14.4 - Activité récapitulative** </a:t>
            </a:r>
          </a:p>
          <a:p>
            <a:endParaRPr lang="fr-FR" b="1" baseline="0" dirty="0"/>
          </a:p>
          <a:p>
            <a:r>
              <a:rPr lang="fr-FR" b="1" baseline="0" dirty="0"/>
              <a:t>*Lorsque les participants font l'exercice, le(s) formateur(s) doit/doivent faire le tour de la pièce pour faire le point avec chaque groupe, tout d'abord pour s'assurer que tout le monde a compris comment faire l'exercice, puis pour voir comment les participants le font en pratique.**  </a:t>
            </a:r>
          </a:p>
          <a:p>
            <a:endParaRPr lang="fr-FR" b="1" baseline="0" dirty="0"/>
          </a:p>
          <a:p>
            <a:r>
              <a:rPr lang="fr-FR" b="1" baseline="0" dirty="0"/>
              <a:t>Lorsque vous sentez que les participants sont arrivés au moins à l'élaboration d'un plan d'action personnalisé, demandez aux groupes de rejoindre l'ensemble du groupe.  Demandez-leur d'échanger leurs réflexions. </a:t>
            </a:r>
            <a:r>
              <a:rPr lang="fr-FR" b="0" baseline="0" dirty="0"/>
              <a:t>Avec quelles parties du processus vous êtes-vous sentis à l'aise ? Qu'avez-vous trouvé difficile ?</a:t>
            </a:r>
            <a:r>
              <a:rPr lang="fr-FR" smtClean="0"/>
              <a:t> </a:t>
            </a:r>
            <a:r>
              <a:rPr lang="fr-FR" b="0" baseline="0" dirty="0"/>
              <a:t>Qu'avez-vous remarqué à propos de vos tendances et de celles de vos collègues en tant qu'intervenants ? Quelles questions ce jeu de rôle a-t-il soulevées pour vous ?</a:t>
            </a:r>
            <a:r>
              <a:rPr lang="fr-FR" smtClean="0"/>
              <a:t> </a:t>
            </a:r>
            <a:endParaRPr lang="fr-FR" b="0" baseline="0" dirty="0"/>
          </a:p>
          <a:p>
            <a:endParaRPr lang="fr-FR" b="1" baseline="0"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32</a:t>
            </a:fld>
            <a:endParaRPr lang="fr-F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p:txBody>
          <a:bodyPr wrap="square" numCol="1" anchor="t" anchorCtr="0" compatLnSpc="1">
            <a:prstTxWarp prst="textNoShape">
              <a:avLst/>
            </a:prstTxWarp>
          </a:bodyPr>
          <a:lstStyle/>
          <a:p>
            <a:pPr eaLnBrk="1" hangingPunct="1">
              <a:spcBef>
                <a:spcPct val="0"/>
              </a:spcBef>
              <a:defRPr/>
            </a:pPr>
            <a:r>
              <a:rPr lang="fr-FR" b="1" dirty="0"/>
              <a:t>**Examinez les points clés de la session.**</a:t>
            </a:r>
          </a:p>
          <a:p>
            <a:pPr eaLnBrk="1" hangingPunct="1">
              <a:spcBef>
                <a:spcPct val="0"/>
              </a:spcBef>
              <a:defRPr/>
            </a:pPr>
            <a:endParaRPr lang="fr-FR" dirty="0"/>
          </a:p>
          <a:p>
            <a:pPr eaLnBrk="1" hangingPunct="1">
              <a:spcBef>
                <a:spcPct val="0"/>
              </a:spcBef>
              <a:defRPr/>
            </a:pPr>
            <a:r>
              <a:rPr lang="fr-FR" smtClean="0"/>
              <a:t>Merci de votre attention. Avant de terminer, j'aimerais vous laisser la parole pour que vous puissiez me poser vos questions et me faire part de vos doutes et de vos réflexions. </a:t>
            </a:r>
          </a:p>
          <a:p>
            <a:pPr eaLnBrk="1" hangingPunct="1">
              <a:spcBef>
                <a:spcPct val="0"/>
              </a:spcBef>
              <a:defRPr/>
            </a:pPr>
            <a:endParaRPr lang="fr-FR" dirty="0"/>
          </a:p>
          <a:p>
            <a:pPr eaLnBrk="1" fontAlgn="auto" hangingPunct="1">
              <a:spcBef>
                <a:spcPts val="0"/>
              </a:spcBef>
              <a:spcAft>
                <a:spcPts val="0"/>
              </a:spcAft>
              <a:defRPr/>
            </a:pPr>
            <a:r>
              <a:rPr lang="fr-FR" smtClean="0"/>
              <a:t>*</a:t>
            </a:r>
            <a:r>
              <a:rPr lang="fr-FR" b="1" dirty="0"/>
              <a:t>Posez des questions si nécessaire : </a:t>
            </a:r>
          </a:p>
          <a:p>
            <a:pPr eaLnBrk="1" fontAlgn="auto" hangingPunct="1">
              <a:spcBef>
                <a:spcPts val="0"/>
              </a:spcBef>
              <a:spcAft>
                <a:spcPts val="0"/>
              </a:spcAft>
              <a:defRPr/>
            </a:pPr>
            <a:endParaRPr lang="fr-FR" dirty="0"/>
          </a:p>
          <a:p>
            <a:pPr eaLnBrk="1" fontAlgn="auto" hangingPunct="1">
              <a:spcBef>
                <a:spcPts val="0"/>
              </a:spcBef>
              <a:spcAft>
                <a:spcPts val="0"/>
              </a:spcAft>
              <a:defRPr/>
            </a:pPr>
            <a:r>
              <a:rPr lang="fr-FR" smtClean="0"/>
              <a:t>-   Qu'avez-vous pensé de cette session ? </a:t>
            </a:r>
          </a:p>
          <a:p>
            <a:pPr marL="171450" indent="-171450" eaLnBrk="1" fontAlgn="auto" hangingPunct="1">
              <a:spcBef>
                <a:spcPts val="0"/>
              </a:spcBef>
              <a:spcAft>
                <a:spcPts val="0"/>
              </a:spcAft>
              <a:buFontTx/>
              <a:buChar char="-"/>
              <a:defRPr/>
            </a:pPr>
            <a:r>
              <a:rPr lang="fr-FR" smtClean="0"/>
              <a:t>Qu'est-ce que vous avez trouvé facile ? Qu'est-ce que vous avez trouvé difficile ? </a:t>
            </a:r>
          </a:p>
          <a:p>
            <a:pPr marL="171450" indent="-171450" eaLnBrk="1" fontAlgn="auto" hangingPunct="1">
              <a:spcBef>
                <a:spcPts val="0"/>
              </a:spcBef>
              <a:spcAft>
                <a:spcPts val="0"/>
              </a:spcAft>
              <a:buFontTx/>
              <a:buChar char="-"/>
              <a:defRPr/>
            </a:pPr>
            <a:r>
              <a:rPr lang="fr-FR" smtClean="0"/>
              <a:t>De quoi avez-vous besoin pour continuer d'y penser plus tard ?</a:t>
            </a:r>
          </a:p>
          <a:p>
            <a:pPr eaLnBrk="1" hangingPunct="1">
              <a:spcBef>
                <a:spcPct val="0"/>
              </a:spcBef>
              <a:defRPr/>
            </a:pPr>
            <a:endParaRPr lang="fr-FR" dirty="0"/>
          </a:p>
        </p:txBody>
      </p:sp>
      <p:sp>
        <p:nvSpPr>
          <p:cNvPr id="39940" name="Slide Number Placeholder 3"/>
          <p:cNvSpPr>
            <a:spLocks noGrp="1"/>
          </p:cNvSpPr>
          <p:nvPr>
            <p:ph type="sldNum" sz="quarter" idx="5"/>
          </p:nvPr>
        </p:nvSpPr>
        <p:spPr bwMode="auto">
          <a:noFill/>
          <a:ln>
            <a:miter lim="800000"/>
            <a:headEnd/>
            <a:tailEnd/>
          </a:ln>
        </p:spPr>
        <p:txBody>
          <a:bodyPr/>
          <a:lstStyle/>
          <a:p>
            <a:fld id="{332ADD6D-7969-4A5D-883C-C428409FDD5A}" type="slidenum">
              <a:rPr lang="en-US">
                <a:solidFill>
                  <a:prstClr val="black"/>
                </a:solidFill>
              </a:rPr>
              <a:pPr/>
              <a:t>33</a:t>
            </a:fld>
            <a:endParaRPr lang="fr-FR">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mtClean="0"/>
              <a:t>Nous allons maintenant nous intéresser à l'étape 4 : la mise en œuvre du plan d'action. </a:t>
            </a:r>
            <a:endParaRPr lang="fr-FR"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4</a:t>
            </a:fld>
            <a:endParaRPr lang="fr-FR"/>
          </a:p>
        </p:txBody>
      </p:sp>
    </p:spTree>
    <p:extLst>
      <p:ext uri="{BB962C8B-B14F-4D97-AF65-F5344CB8AC3E}">
        <p14:creationId xmlns:p14="http://schemas.microsoft.com/office/powerpoint/2010/main" val="20989032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Nous allons commencer par examiner l'objectif de la mise en œuvre du plan d'action personnalisé. Cette étape semble assez explicite, mais il est important de s'assurer que tous les aspects du plan d'action personnalisé sont mis en œuvre correctement et entièrement. Tout au long de la formation de ce jour, nous allons parler des sujets traités dans cette liste de vérification, c'est-à-dire toutes les activités qui sont nécessaires pour obtenir un engagement fort. </a:t>
            </a:r>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5</a:t>
            </a:fld>
            <a:endParaRPr lang="fr-FR"/>
          </a:p>
        </p:txBody>
      </p:sp>
    </p:spTree>
    <p:extLst>
      <p:ext uri="{BB962C8B-B14F-4D97-AF65-F5344CB8AC3E}">
        <p14:creationId xmlns:p14="http://schemas.microsoft.com/office/powerpoint/2010/main" val="29526718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Pour mettre en œuvre le plan d'action personnalisé, l'intervenant devra commencer par orienter et soutenir la survivante afin qu'elle puisse accéder aux services en toute sécurité. Conformément au plan d'action élaboré par la survivante et l'intervenant, ce dernier contactera les prestataires de services pour orienter la survivante. L'intervenant peut également aider la survivante à accéder à ces services en l'accompagnant chez le prestataire de services, en intervenant en son nom auprès de la police et du personnel de sécurité afin de prendre des mesures de protection, d'obtenir des traitements et des soins médicaux humains et de qualité, et pour que le point de vue et l'opinion de la survivante soient pris en compte et que ses droits soient respectés. L'intervenant aidera également la survivante à accéder aux services en rencontrant les prestataires de services pour leur fournir des informations sur les violences subies par la survivante afin qu'elle n'ait pas à répéter inutilement son histoire. Il est important de noter que pouvez uniquement relater l'histoire de la survivante avec son autorisation expresse quant à la nature des informations que vous pouvez partager et les personnes avec qui vous pouvez les partager. </a:t>
            </a:r>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6</a:t>
            </a:fld>
            <a:endParaRPr lang="fr-FR"/>
          </a:p>
        </p:txBody>
      </p:sp>
    </p:spTree>
    <p:extLst>
      <p:ext uri="{BB962C8B-B14F-4D97-AF65-F5344CB8AC3E}">
        <p14:creationId xmlns:p14="http://schemas.microsoft.com/office/powerpoint/2010/main" val="39814558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Pour comprendre la coordination des cas, nous devons d'abord examiner les systèmes de référencement. Qu'est-ce qu'un système de référencement?</a:t>
            </a:r>
          </a:p>
          <a:p>
            <a:endParaRPr lang="fr-FR" baseline="0" dirty="0"/>
          </a:p>
          <a:p>
            <a:r>
              <a:rPr lang="fr-FR" smtClean="0"/>
              <a:t>Les systèmes de référencement sont des systèmes de référencement établis entre les prestataires de services dans un contexte donné. Les systèmes de référencement:</a:t>
            </a:r>
          </a:p>
          <a:p>
            <a:endParaRPr lang="fr-FR" baseline="0" dirty="0"/>
          </a:p>
          <a:p>
            <a:pPr>
              <a:buFont typeface="Arial" charset="0"/>
              <a:buChar char="•"/>
            </a:pPr>
            <a:r>
              <a:rPr lang="fr-FR" smtClean="0"/>
              <a:t> Permettent de coordonner les services</a:t>
            </a:r>
          </a:p>
          <a:p>
            <a:pPr>
              <a:buFont typeface="Arial" charset="0"/>
              <a:buChar char="•"/>
            </a:pPr>
            <a:r>
              <a:rPr lang="fr-FR" smtClean="0"/>
              <a:t> Doivent offrir plusieurs points d'entrée</a:t>
            </a:r>
          </a:p>
          <a:p>
            <a:pPr>
              <a:buFont typeface="Arial" charset="0"/>
              <a:buChar char="•"/>
            </a:pPr>
            <a:r>
              <a:rPr lang="fr-FR" smtClean="0"/>
              <a:t> Font en sorte que les prestataires de services connaissent les autres services disponibles et sachent comment y accéder</a:t>
            </a:r>
          </a:p>
          <a:p>
            <a:pPr>
              <a:buFont typeface="Arial" charset="0"/>
              <a:buChar char="•"/>
            </a:pPr>
            <a:r>
              <a:rPr lang="fr-FR" smtClean="0"/>
              <a:t> Doivent être clairs et documentés</a:t>
            </a:r>
          </a:p>
          <a:p>
            <a:endParaRPr lang="fr-FR" dirty="0"/>
          </a:p>
          <a:p>
            <a:pPr marL="0" marR="0" indent="0" algn="l" defTabSz="914400" rtl="0" eaLnBrk="1" fontAlgn="auto" latinLnBrk="0" hangingPunct="1">
              <a:lnSpc>
                <a:spcPct val="100000"/>
              </a:lnSpc>
              <a:spcBef>
                <a:spcPts val="0"/>
              </a:spcBef>
              <a:spcAft>
                <a:spcPts val="0"/>
              </a:spcAft>
              <a:buClrTx/>
              <a:buSzTx/>
              <a:buFontTx/>
              <a:buNone/>
              <a:tabLst/>
              <a:defRPr/>
            </a:pPr>
            <a:r>
              <a:rPr lang="fr-FR" smtClean="0"/>
              <a:t>La partie I du chapitre des directives relatives à gestion des cas de VBG aborde la façon d'élaborer un système de référencement.  </a:t>
            </a:r>
          </a:p>
          <a:p>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7</a:t>
            </a:fld>
            <a:endParaRPr lang="fr-FR"/>
          </a:p>
        </p:txBody>
      </p:sp>
    </p:spTree>
    <p:extLst>
      <p:ext uri="{BB962C8B-B14F-4D97-AF65-F5344CB8AC3E}">
        <p14:creationId xmlns:p14="http://schemas.microsoft.com/office/powerpoint/2010/main" val="18221151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mtClean="0"/>
              <a:t>En outre, selon les exigences en matière de signalement obligatoire dans le contexte dans lequel vous travaillez, il se peut que vous deviez partager des informations sur les expériences de la survivante avec d'autres personnes. Comme nous en avons parlé dans les modules précédents, vous aurez déjà discuté de vos responsabilités en matière de signalement obligatoire avec la survivante au cours de l'étape 1. Rappelez-vous que les </a:t>
            </a:r>
            <a:r>
              <a:rPr lang="fr-FR" sz="1200" kern="1200" baseline="0">
                <a:solidFill>
                  <a:schemeClr val="tx1"/>
                </a:solidFill>
                <a:effectLst/>
                <a:latin typeface="+mn-lt"/>
              </a:rPr>
              <a:t>l</a:t>
            </a:r>
            <a:r>
              <a:rPr lang="fr-FR" sz="1200" kern="1200">
                <a:solidFill>
                  <a:schemeClr val="tx1"/>
                </a:solidFill>
                <a:effectLst/>
                <a:latin typeface="+mn-lt"/>
              </a:rPr>
              <a:t>ois relatives à l'obligation de signalement dans certains contextes, lorsqu'elles ne prévoient pas de mesure adéquate visant à assurer la sécurité, peuvent mettre les survivantes en danger et n'ont souvent pas l'effet escompté, car seules les survivantes voulant signaler des actes de violence à la police chercheront à obtenir des services. </a:t>
            </a:r>
          </a:p>
          <a:p>
            <a:pPr marL="0" marR="0" indent="0" algn="l" defTabSz="914400" rtl="0" eaLnBrk="1" fontAlgn="auto" latinLnBrk="0" hangingPunct="1">
              <a:lnSpc>
                <a:spcPct val="100000"/>
              </a:lnSpc>
              <a:spcBef>
                <a:spcPts val="0"/>
              </a:spcBef>
              <a:spcAft>
                <a:spcPts val="0"/>
              </a:spcAft>
              <a:buClrTx/>
              <a:buSzTx/>
              <a:buFontTx/>
              <a:buNone/>
              <a:tabLst/>
              <a:defRPr/>
            </a:pPr>
            <a:endParaRPr lang="fr-FR"/>
          </a:p>
          <a:p>
            <a:r>
              <a:rPr lang="fr-FR" smtClean="0"/>
              <a:t>Si vous devez effectuer un signalement, assurez-vous que vous expliquez bien quelles informations vous devez fournir, à qui vous les fournirez et quelle sera la suite probable des événements. Vous devrez alors discuter des besoins de protection associés à l'obligation de signalement avec la survivante et discuter également de la situation avec votre superviseur AVANT d'effectuer un signalement auprès des autorités compétentes. </a:t>
            </a:r>
          </a:p>
          <a:p>
            <a:endParaRPr lang="fr-FR" baseline="0"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8</a:t>
            </a:fld>
            <a:endParaRPr lang="fr-FR"/>
          </a:p>
        </p:txBody>
      </p:sp>
    </p:spTree>
    <p:extLst>
      <p:ext uri="{BB962C8B-B14F-4D97-AF65-F5344CB8AC3E}">
        <p14:creationId xmlns:p14="http://schemas.microsoft.com/office/powerpoint/2010/main" val="36340912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Nous avons probablement tous une certaine expérience du signalement obligatoire. Répartissez-vous en petits groupes. Discutez de votre expérience du signalement obligatoire, en utilisant certaines des questions de la diapositive pour guider votre conversation. Lorsque vous partagez vos expériences, n'oubliez pas de ne pas mentionner le nom et toute information permettant d'identifier la survivante afin d'assurer sa confidentialité. Au bout d'un certain temps, nous reviendrons en discuter avec l'ensemble du groupe.</a:t>
            </a:r>
          </a:p>
          <a:p>
            <a:endParaRPr lang="fr-FR" baseline="0" dirty="0"/>
          </a:p>
          <a:p>
            <a:r>
              <a:rPr lang="fr-FR" smtClean="0"/>
              <a:t>Les politiques de signalement obligatoire sont élaborées avec les meilleures intentions. Toutefois, leur application peut parfois mettre les survivantes en danger (par exemple, lorsque des programmes doivent signaler des cas de survivantes mineures à la police, mais que la police n'est pas en mesure d'assurer la confidentialité de ces informations et que cela entraîne de nouveaux actes de violence sur ces enfants). Dans le cadre de chaque programme, les intervenants doivent discuter de la façon dont ils vont travailler dans le contexte de l'obligation de signalement, et il est essentiel d'obtenir le consentement éclairé de la survivante pour toutes les mesures prises. Par exemple, les survivantes peuvent ne pas vouloir partager certaines informations avec vous, ou que certaines informations soient consignées dans leurs dossiers personnels si elles savent que cela déclenchera un signalement obligatoire. Les directives relatives à la gestion des cas fournissent des informations supplémentaires sur la façon de gérer les situations de signalement obligatoire. </a:t>
            </a:r>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9</a:t>
            </a:fld>
            <a:endParaRPr lang="fr-FR"/>
          </a:p>
        </p:txBody>
      </p:sp>
    </p:spTree>
    <p:extLst>
      <p:ext uri="{BB962C8B-B14F-4D97-AF65-F5344CB8AC3E}">
        <p14:creationId xmlns:p14="http://schemas.microsoft.com/office/powerpoint/2010/main" val="378413684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3.xml"/><Relationship Id="rId4" Type="http://schemas.openxmlformats.org/officeDocument/2006/relationships/image" Target="../media/image8.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3.xml"/><Relationship Id="rId4" Type="http://schemas.openxmlformats.org/officeDocument/2006/relationships/image" Target="../media/image8.png"/></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fr-FR" sz="3800" dirty="0">
                <a:solidFill>
                  <a:prstClr val="black"/>
                </a:solidFill>
              </a:rPr>
              <a:t>FORMATION INTER-AGENCE SUR LA GESTION DES CAS DE VIOLENCE BASÉE SUR LE GENRE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3200" spc="0" dirty="0">
                <a:solidFill>
                  <a:prstClr val="white"/>
                </a:solidFill>
                <a:latin typeface="Franklin Gothic Book"/>
              </a:rPr>
              <a:t>Cliquez pour modifier le sous-titre</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4" y="1439863"/>
            <a:ext cx="10821543"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fr-FR" sz="3600" dirty="0">
                <a:solidFill>
                  <a:prstClr val="black"/>
                </a:solidFill>
              </a:rPr>
              <a:t>FORMATION INTER-AGENCE SUR LA GESTION DES CAS DE VIOLENCE BASÉE SUR LE GENRE</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3200" spc="0" dirty="0">
                <a:solidFill>
                  <a:prstClr val="white"/>
                </a:solidFill>
                <a:latin typeface="Franklin Gothic Book"/>
              </a:rPr>
              <a:t>Cliquez pour modifier le sous-titre</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fr-FR" sz="3800" dirty="0">
                <a:solidFill>
                  <a:prstClr val="black"/>
                </a:solidFill>
              </a:rPr>
              <a:t>FORMATION INTER-AGENCE SUR LA GESTION DES CAS DE VIOLENCE BASÉE SUR LE GENRE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3200" spc="0" dirty="0">
                <a:solidFill>
                  <a:prstClr val="white"/>
                </a:solidFill>
                <a:latin typeface="Franklin Gothic Book"/>
              </a:rPr>
              <a:t>Cliquez pour modifier le sous-titre</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slideLayout" Target="../slideLayouts/slideLayout42.xml"/><Relationship Id="rId3" Type="http://schemas.openxmlformats.org/officeDocument/2006/relationships/slideLayout" Target="../slideLayouts/slideLayout27.xml"/><Relationship Id="rId21" Type="http://schemas.openxmlformats.org/officeDocument/2006/relationships/slideLayout" Target="../slideLayouts/slideLayout45.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slideLayout" Target="../slideLayouts/slideLayout41.xml"/><Relationship Id="rId25" Type="http://schemas.openxmlformats.org/officeDocument/2006/relationships/theme" Target="../theme/theme2.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20" Type="http://schemas.openxmlformats.org/officeDocument/2006/relationships/slideLayout" Target="../slideLayouts/slideLayout44.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24" Type="http://schemas.openxmlformats.org/officeDocument/2006/relationships/slideLayout" Target="../slideLayouts/slideLayout48.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23" Type="http://schemas.openxmlformats.org/officeDocument/2006/relationships/slideLayout" Target="../slideLayouts/slideLayout47.xml"/><Relationship Id="rId10" Type="http://schemas.openxmlformats.org/officeDocument/2006/relationships/slideLayout" Target="../slideLayouts/slideLayout34.xml"/><Relationship Id="rId19" Type="http://schemas.openxmlformats.org/officeDocument/2006/relationships/slideLayout" Target="../slideLayouts/slideLayout43.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 Id="rId22" Type="http://schemas.openxmlformats.org/officeDocument/2006/relationships/slideLayout" Target="../slideLayouts/slideLayout4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slideLayout" Target="../slideLayouts/slideLayout61.xml"/><Relationship Id="rId18" Type="http://schemas.openxmlformats.org/officeDocument/2006/relationships/slideLayout" Target="../slideLayouts/slideLayout66.xml"/><Relationship Id="rId3" Type="http://schemas.openxmlformats.org/officeDocument/2006/relationships/slideLayout" Target="../slideLayouts/slideLayout51.xml"/><Relationship Id="rId21" Type="http://schemas.openxmlformats.org/officeDocument/2006/relationships/slideLayout" Target="../slideLayouts/slideLayout69.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17" Type="http://schemas.openxmlformats.org/officeDocument/2006/relationships/slideLayout" Target="../slideLayouts/slideLayout65.xml"/><Relationship Id="rId25" Type="http://schemas.openxmlformats.org/officeDocument/2006/relationships/theme" Target="../theme/theme3.xml"/><Relationship Id="rId2" Type="http://schemas.openxmlformats.org/officeDocument/2006/relationships/slideLayout" Target="../slideLayouts/slideLayout50.xml"/><Relationship Id="rId16" Type="http://schemas.openxmlformats.org/officeDocument/2006/relationships/slideLayout" Target="../slideLayouts/slideLayout64.xml"/><Relationship Id="rId20" Type="http://schemas.openxmlformats.org/officeDocument/2006/relationships/slideLayout" Target="../slideLayouts/slideLayout68.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24" Type="http://schemas.openxmlformats.org/officeDocument/2006/relationships/slideLayout" Target="../slideLayouts/slideLayout72.xml"/><Relationship Id="rId5" Type="http://schemas.openxmlformats.org/officeDocument/2006/relationships/slideLayout" Target="../slideLayouts/slideLayout53.xml"/><Relationship Id="rId15" Type="http://schemas.openxmlformats.org/officeDocument/2006/relationships/slideLayout" Target="../slideLayouts/slideLayout63.xml"/><Relationship Id="rId23" Type="http://schemas.openxmlformats.org/officeDocument/2006/relationships/slideLayout" Target="../slideLayouts/slideLayout71.xml"/><Relationship Id="rId10" Type="http://schemas.openxmlformats.org/officeDocument/2006/relationships/slideLayout" Target="../slideLayouts/slideLayout58.xml"/><Relationship Id="rId19" Type="http://schemas.openxmlformats.org/officeDocument/2006/relationships/slideLayout" Target="../slideLayouts/slideLayout67.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slideLayout" Target="../slideLayouts/slideLayout62.xml"/><Relationship Id="rId22" Type="http://schemas.openxmlformats.org/officeDocument/2006/relationships/slideLayout" Target="../slideLayouts/slideLayout7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7F5FD356-485E-428B-80CB-7F6A6467F807}" type="datetimeFigureOut">
              <a:rPr lang="en-US">
                <a:ea typeface="MS PGothic" pitchFamily="34" charset="-128"/>
              </a:rPr>
              <a:pPr fontAlgn="base">
                <a:spcBef>
                  <a:spcPct val="0"/>
                </a:spcBef>
                <a:spcAft>
                  <a:spcPct val="0"/>
                </a:spcAft>
                <a:defRPr/>
              </a:pPr>
              <a:t>7/21/2017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4A91A1AE-D3BA-4CD4-98AA-A978F9614A8A}"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 id="2147483757" r:id="rId13"/>
    <p:sldLayoutId id="2147483758" r:id="rId14"/>
    <p:sldLayoutId id="2147483759" r:id="rId15"/>
    <p:sldLayoutId id="2147483760" r:id="rId16"/>
    <p:sldLayoutId id="2147483761" r:id="rId17"/>
    <p:sldLayoutId id="2147483762" r:id="rId18"/>
    <p:sldLayoutId id="2147483763" r:id="rId19"/>
    <p:sldLayoutId id="2147483764" r:id="rId20"/>
    <p:sldLayoutId id="2147483765" r:id="rId21"/>
    <p:sldLayoutId id="2147483766" r:id="rId22"/>
    <p:sldLayoutId id="2147483767" r:id="rId23"/>
    <p:sldLayoutId id="2147483768"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7F5FD356-485E-428B-80CB-7F6A6467F807}" type="datetimeFigureOut">
              <a:rPr lang="en-US">
                <a:ea typeface="MS PGothic" pitchFamily="34" charset="-128"/>
              </a:rPr>
              <a:pPr fontAlgn="base">
                <a:spcBef>
                  <a:spcPct val="0"/>
                </a:spcBef>
                <a:spcAft>
                  <a:spcPct val="0"/>
                </a:spcAft>
                <a:defRPr/>
              </a:pPr>
              <a:t>7/21/2017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4A91A1AE-D3BA-4CD4-98AA-A978F9614A8A}"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 id="2147483781" r:id="rId12"/>
    <p:sldLayoutId id="2147483782" r:id="rId13"/>
    <p:sldLayoutId id="2147483783" r:id="rId14"/>
    <p:sldLayoutId id="2147483784" r:id="rId15"/>
    <p:sldLayoutId id="2147483785" r:id="rId16"/>
    <p:sldLayoutId id="2147483786" r:id="rId17"/>
    <p:sldLayoutId id="2147483787" r:id="rId18"/>
    <p:sldLayoutId id="2147483788" r:id="rId19"/>
    <p:sldLayoutId id="2147483789" r:id="rId20"/>
    <p:sldLayoutId id="2147483790" r:id="rId21"/>
    <p:sldLayoutId id="2147483791" r:id="rId22"/>
    <p:sldLayoutId id="2147483792" r:id="rId23"/>
    <p:sldLayoutId id="2147483793"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DE59F340-A0B6-41B6-B258-F7802132C444}" type="datetimeFigureOut">
              <a:rPr lang="en-US">
                <a:ea typeface="MS PGothic" pitchFamily="34" charset="-128"/>
              </a:rPr>
              <a:pPr fontAlgn="base">
                <a:spcBef>
                  <a:spcPct val="0"/>
                </a:spcBef>
                <a:spcAft>
                  <a:spcPct val="0"/>
                </a:spcAft>
                <a:defRPr/>
              </a:pPr>
              <a:t>7/21/2017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13E43F81-6A3B-4959-BF96-319851C66DBF}"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95" r:id="rId1"/>
    <p:sldLayoutId id="2147483796" r:id="rId2"/>
    <p:sldLayoutId id="2147483797" r:id="rId3"/>
    <p:sldLayoutId id="2147483798" r:id="rId4"/>
    <p:sldLayoutId id="2147483799" r:id="rId5"/>
    <p:sldLayoutId id="2147483800" r:id="rId6"/>
    <p:sldLayoutId id="2147483801" r:id="rId7"/>
    <p:sldLayoutId id="2147483802" r:id="rId8"/>
    <p:sldLayoutId id="2147483803" r:id="rId9"/>
    <p:sldLayoutId id="2147483804" r:id="rId10"/>
    <p:sldLayoutId id="2147483805" r:id="rId11"/>
    <p:sldLayoutId id="2147483806" r:id="rId12"/>
    <p:sldLayoutId id="2147483807" r:id="rId13"/>
    <p:sldLayoutId id="2147483808" r:id="rId14"/>
    <p:sldLayoutId id="2147483809" r:id="rId15"/>
    <p:sldLayoutId id="2147483810" r:id="rId16"/>
    <p:sldLayoutId id="2147483811" r:id="rId17"/>
    <p:sldLayoutId id="2147483812" r:id="rId18"/>
    <p:sldLayoutId id="2147483813" r:id="rId19"/>
    <p:sldLayoutId id="2147483814" r:id="rId20"/>
    <p:sldLayoutId id="2147483815" r:id="rId21"/>
    <p:sldLayoutId id="2147483816" r:id="rId22"/>
    <p:sldLayoutId id="2147483817" r:id="rId23"/>
    <p:sldLayoutId id="2147483818"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xml"/><Relationship Id="rId1" Type="http://schemas.openxmlformats.org/officeDocument/2006/relationships/slideLayout" Target="../slideLayouts/slideLayout2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1.xml"/><Relationship Id="rId1" Type="http://schemas.openxmlformats.org/officeDocument/2006/relationships/slideLayout" Target="../slideLayouts/slideLayout1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7.xml"/><Relationship Id="rId1" Type="http://schemas.openxmlformats.org/officeDocument/2006/relationships/slideLayout" Target="../slideLayouts/slideLayout1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3.xml"/><Relationship Id="rId1" Type="http://schemas.openxmlformats.org/officeDocument/2006/relationships/slideLayout" Target="../slideLayouts/slideLayout1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1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769945" y="1507891"/>
            <a:ext cx="10705775" cy="1200329"/>
          </a:xfrm>
          <a:prstGeom prst="rect">
            <a:avLst/>
          </a:prstGeom>
          <a:solidFill>
            <a:schemeClr val="bg1"/>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3600" b="1" dirty="0">
                <a:latin typeface="Arial" panose="020B0604020202020204" pitchFamily="34" charset="0"/>
              </a:rPr>
              <a:t>FORMATION INTER-AGENCE SUR LA GESTION DES CAS DE VIOLENCE BASÉE SUR LE GENRE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Assurer la coordination du cas</a:t>
            </a:r>
          </a:p>
        </p:txBody>
      </p:sp>
      <p:sp>
        <p:nvSpPr>
          <p:cNvPr id="3" name="Content Placeholder 2"/>
          <p:cNvSpPr>
            <a:spLocks noGrp="1"/>
          </p:cNvSpPr>
          <p:nvPr>
            <p:ph idx="1"/>
          </p:nvPr>
        </p:nvSpPr>
        <p:spPr>
          <a:xfrm>
            <a:off x="1023938" y="1940312"/>
            <a:ext cx="9720262" cy="4368413"/>
          </a:xfrm>
        </p:spPr>
        <p:txBody>
          <a:bodyPr>
            <a:normAutofit fontScale="92500" lnSpcReduction="10000"/>
          </a:bodyPr>
          <a:lstStyle/>
          <a:p>
            <a:pPr marL="457200" indent="-457200">
              <a:buClr>
                <a:schemeClr val="accent4">
                  <a:lumMod val="75000"/>
                </a:schemeClr>
              </a:buClr>
              <a:buFont typeface="Arial" panose="020B0604020202020204" pitchFamily="34" charset="0"/>
              <a:buChar char="•"/>
            </a:pPr>
            <a:r>
              <a:rPr lang="fr-FR" dirty="0">
                <a:solidFill>
                  <a:schemeClr val="tx1"/>
                </a:solidFill>
              </a:rPr>
              <a:t>Savoir quels services sont disponibles (systèmes de référencement)</a:t>
            </a:r>
          </a:p>
          <a:p>
            <a:pPr marL="457200" indent="-457200">
              <a:buClr>
                <a:schemeClr val="accent4">
                  <a:lumMod val="75000"/>
                </a:schemeClr>
              </a:buClr>
              <a:buFont typeface="Arial" panose="020B0604020202020204" pitchFamily="34" charset="0"/>
              <a:buChar char="•"/>
            </a:pPr>
            <a:r>
              <a:rPr lang="fr-FR" dirty="0">
                <a:solidFill>
                  <a:schemeClr val="tx1"/>
                </a:solidFill>
              </a:rPr>
              <a:t>Assurer le lien entre la survivante et les prestataires de services pour garantir qu'elle bénéficie de services coordonnés basés sur son plan d'action individuel </a:t>
            </a:r>
          </a:p>
          <a:p>
            <a:pPr marL="457200" indent="-457200">
              <a:buClr>
                <a:schemeClr val="accent4">
                  <a:lumMod val="75000"/>
                </a:schemeClr>
              </a:buClr>
              <a:buFont typeface="Arial" panose="020B0604020202020204" pitchFamily="34" charset="0"/>
              <a:buChar char="•"/>
            </a:pPr>
            <a:r>
              <a:rPr lang="fr-FR" dirty="0">
                <a:solidFill>
                  <a:schemeClr val="tx1"/>
                </a:solidFill>
              </a:rPr>
              <a:t>Intervenir pour obtenir des soins de qualité appropriés</a:t>
            </a:r>
          </a:p>
          <a:p>
            <a:pPr marL="457200" indent="-457200">
              <a:buClr>
                <a:schemeClr val="accent4">
                  <a:lumMod val="75000"/>
                </a:schemeClr>
              </a:buClr>
              <a:buFont typeface="Arial" panose="020B0604020202020204" pitchFamily="34" charset="0"/>
              <a:buChar char="•"/>
            </a:pPr>
            <a:r>
              <a:rPr lang="fr-FR" dirty="0">
                <a:solidFill>
                  <a:schemeClr val="tx1"/>
                </a:solidFill>
              </a:rPr>
              <a:t>Travailler avec les prestataires pour réduire les obstacles empêchant l'accès de la survivante aux services</a:t>
            </a:r>
          </a:p>
          <a:p>
            <a:pPr marL="457200" indent="-457200">
              <a:buClr>
                <a:schemeClr val="accent4">
                  <a:lumMod val="75000"/>
                </a:schemeClr>
              </a:buClr>
              <a:buFont typeface="Arial" panose="020B0604020202020204" pitchFamily="34" charset="0"/>
              <a:buChar char="•"/>
            </a:pPr>
            <a:r>
              <a:rPr lang="fr-FR" dirty="0">
                <a:solidFill>
                  <a:schemeClr val="tx1"/>
                </a:solidFill>
              </a:rPr>
              <a:t>Coordonner les conférences de cas au besoin</a:t>
            </a:r>
          </a:p>
          <a:p>
            <a:pPr marL="457200" indent="-457200">
              <a:buClr>
                <a:schemeClr val="accent4">
                  <a:lumMod val="75000"/>
                </a:schemeClr>
              </a:buClr>
              <a:buFont typeface="Arial" panose="020B0604020202020204" pitchFamily="34" charset="0"/>
              <a:buChar char="•"/>
            </a:pPr>
            <a:r>
              <a:rPr lang="fr-FR" dirty="0">
                <a:solidFill>
                  <a:schemeClr val="tx1"/>
                </a:solidFill>
              </a:rPr>
              <a:t>S'assurer que la survivante exerce un contrôle sur les services dont elle bénéficie </a:t>
            </a:r>
          </a:p>
          <a:p>
            <a:pPr marL="457200" indent="-457200">
              <a:buClr>
                <a:schemeClr val="accent4">
                  <a:lumMod val="75000"/>
                </a:schemeClr>
              </a:buClr>
              <a:buFont typeface="Arial" panose="020B0604020202020204" pitchFamily="34" charset="0"/>
              <a:buChar char="•"/>
            </a:pPr>
            <a:r>
              <a:rPr lang="fr-FR" dirty="0">
                <a:solidFill>
                  <a:schemeClr val="tx1"/>
                </a:solidFill>
              </a:rPr>
              <a:t>Les informations sont partagées entre les prestataires, avec l'autorisation de la survivante</a:t>
            </a:r>
          </a:p>
          <a:p>
            <a:pPr indent="-457200">
              <a:buClr>
                <a:schemeClr val="accent4">
                  <a:lumMod val="75000"/>
                </a:schemeClr>
              </a:buClr>
              <a:buFont typeface="Arial" panose="020B0604020202020204" pitchFamily="34" charset="0"/>
              <a:buChar char="•"/>
            </a:pPr>
            <a:endParaRPr lang="fr-FR" dirty="0">
              <a:solidFill>
                <a:schemeClr val="tx1"/>
              </a:solidFill>
            </a:endParaRPr>
          </a:p>
        </p:txBody>
      </p:sp>
    </p:spTree>
    <p:extLst>
      <p:ext uri="{BB962C8B-B14F-4D97-AF65-F5344CB8AC3E}">
        <p14:creationId xmlns:p14="http://schemas.microsoft.com/office/powerpoint/2010/main" val="7747100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Conférences de cas </a:t>
            </a:r>
          </a:p>
        </p:txBody>
      </p:sp>
      <p:sp>
        <p:nvSpPr>
          <p:cNvPr id="3" name="Content Placeholder 2"/>
          <p:cNvSpPr>
            <a:spLocks noGrp="1"/>
          </p:cNvSpPr>
          <p:nvPr>
            <p:ph idx="1"/>
          </p:nvPr>
        </p:nvSpPr>
        <p:spPr>
          <a:xfrm>
            <a:off x="488679" y="1951464"/>
            <a:ext cx="7219713" cy="4022725"/>
          </a:xfrm>
        </p:spPr>
        <p:txBody>
          <a:bodyPr/>
          <a:lstStyle/>
          <a:p>
            <a:pPr marL="457200" indent="-457200">
              <a:buClr>
                <a:schemeClr val="accent4">
                  <a:lumMod val="75000"/>
                </a:schemeClr>
              </a:buClr>
              <a:buFont typeface="Arial" panose="020B0604020202020204" pitchFamily="34" charset="0"/>
              <a:buChar char="•"/>
            </a:pPr>
            <a:r>
              <a:rPr lang="fr-FR" dirty="0">
                <a:solidFill>
                  <a:schemeClr val="tx1"/>
                </a:solidFill>
              </a:rPr>
              <a:t>Réunion prévue et structurée convoquée par l'intervenant pour discuter d'un cas avec les autres prestataires de services</a:t>
            </a:r>
          </a:p>
          <a:p>
            <a:pPr marL="457200" indent="-457200">
              <a:buClr>
                <a:schemeClr val="accent4">
                  <a:lumMod val="75000"/>
                </a:schemeClr>
              </a:buClr>
              <a:buFont typeface="Arial" panose="020B0604020202020204" pitchFamily="34" charset="0"/>
              <a:buChar char="•"/>
            </a:pPr>
            <a:r>
              <a:rPr lang="fr-FR" dirty="0">
                <a:solidFill>
                  <a:schemeClr val="tx1"/>
                </a:solidFill>
              </a:rPr>
              <a:t>La survivante et ses proches doivent être invités, si possible (et s'ils le souhaitent)</a:t>
            </a:r>
          </a:p>
          <a:p>
            <a:pPr marL="457200" indent="-457200">
              <a:buClr>
                <a:schemeClr val="accent4">
                  <a:lumMod val="75000"/>
                </a:schemeClr>
              </a:buClr>
              <a:buFont typeface="Arial" panose="020B0604020202020204" pitchFamily="34" charset="0"/>
              <a:buChar char="•"/>
            </a:pPr>
            <a:r>
              <a:rPr lang="fr-FR" dirty="0">
                <a:solidFill>
                  <a:schemeClr val="tx1"/>
                </a:solidFill>
              </a:rPr>
              <a:t>Souvent programmée lorsqu'il n'a pas été possible de répondre aux besoins de la survivante </a:t>
            </a:r>
          </a:p>
          <a:p>
            <a:pPr marL="457200" indent="-457200">
              <a:buClr>
                <a:schemeClr val="accent4">
                  <a:lumMod val="75000"/>
                </a:schemeClr>
              </a:buClr>
              <a:buFont typeface="Arial" panose="020B0604020202020204" pitchFamily="34" charset="0"/>
              <a:buChar char="•"/>
            </a:pPr>
            <a:r>
              <a:rPr lang="fr-FR" dirty="0">
                <a:solidFill>
                  <a:schemeClr val="tx1"/>
                </a:solidFill>
              </a:rPr>
              <a:t>Identifie ou clarifie les enjeux en cours </a:t>
            </a:r>
          </a:p>
          <a:p>
            <a:pPr marL="457200" indent="-457200">
              <a:buClr>
                <a:schemeClr val="accent4">
                  <a:lumMod val="75000"/>
                </a:schemeClr>
              </a:buClr>
              <a:buFont typeface="Arial" panose="020B0604020202020204" pitchFamily="34" charset="0"/>
              <a:buChar char="•"/>
            </a:pPr>
            <a:r>
              <a:rPr lang="fr-FR" dirty="0">
                <a:solidFill>
                  <a:schemeClr val="tx1"/>
                </a:solidFill>
              </a:rPr>
              <a:t>Fournit à la survivante des services plus globaux, plus coordonnés et plus intégrés </a:t>
            </a:r>
          </a:p>
        </p:txBody>
      </p:sp>
      <p:graphicFrame>
        <p:nvGraphicFramePr>
          <p:cNvPr id="5" name="Diagram 4"/>
          <p:cNvGraphicFramePr/>
          <p:nvPr>
            <p:extLst>
              <p:ext uri="{D42A27DB-BD31-4B8C-83A1-F6EECF244321}">
                <p14:modId xmlns:p14="http://schemas.microsoft.com/office/powerpoint/2010/main" val="1614897006"/>
              </p:ext>
            </p:extLst>
          </p:nvPr>
        </p:nvGraphicFramePr>
        <p:xfrm>
          <a:off x="8029135" y="1092820"/>
          <a:ext cx="3122085" cy="54618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143135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t/>
            </a:r>
            <a:br/>
            <a:r>
              <a:rPr lang="fr-FR" smtClean="0"/>
              <a:t> Activité :</a:t>
            </a:r>
            <a:r>
              <a:t/>
            </a:r>
            <a:br/>
            <a:r>
              <a:rPr lang="fr-FR" smtClean="0"/>
              <a:t> Coordination de cas   </a:t>
            </a:r>
          </a:p>
        </p:txBody>
      </p:sp>
      <p:sp>
        <p:nvSpPr>
          <p:cNvPr id="3" name="Content Placeholder 2"/>
          <p:cNvSpPr>
            <a:spLocks noGrp="1"/>
          </p:cNvSpPr>
          <p:nvPr>
            <p:ph idx="1"/>
          </p:nvPr>
        </p:nvSpPr>
        <p:spPr>
          <a:xfrm>
            <a:off x="7042573" y="1196058"/>
            <a:ext cx="4478866" cy="5053469"/>
          </a:xfrm>
        </p:spPr>
        <p:txBody>
          <a:bodyPr>
            <a:noAutofit/>
          </a:bodyPr>
          <a:lstStyle/>
          <a:p>
            <a:pPr>
              <a:lnSpc>
                <a:spcPct val="100000"/>
              </a:lnSpc>
              <a:spcAft>
                <a:spcPts val="1200"/>
              </a:spcAft>
            </a:pPr>
            <a:r>
              <a:rPr lang="fr-FR" sz="1600" dirty="0">
                <a:solidFill>
                  <a:schemeClr val="tx1"/>
                </a:solidFill>
              </a:rPr>
              <a:t>En petits groupes, discutez de la </a:t>
            </a:r>
            <a:r>
              <a:rPr lang="fr-FR" sz="1600" b="1" dirty="0">
                <a:solidFill>
                  <a:schemeClr val="tx1"/>
                </a:solidFill>
              </a:rPr>
              <a:t>coordination de cas</a:t>
            </a:r>
            <a:r>
              <a:rPr lang="fr-FR" sz="1600" dirty="0">
                <a:solidFill>
                  <a:schemeClr val="tx1"/>
                </a:solidFill>
              </a:rPr>
              <a:t>. Pour guider votre discussion, réfléchissez aux éléments suivants :</a:t>
            </a:r>
          </a:p>
          <a:p>
            <a:pPr>
              <a:lnSpc>
                <a:spcPct val="100000"/>
              </a:lnSpc>
              <a:spcAft>
                <a:spcPts val="1200"/>
              </a:spcAft>
            </a:pPr>
            <a:r>
              <a:rPr lang="fr-FR" sz="1600" b="1" dirty="0">
                <a:solidFill>
                  <a:schemeClr val="tx1"/>
                </a:solidFill>
              </a:rPr>
              <a:t>(pour les groupes ayant une certaine expérience) </a:t>
            </a:r>
            <a:r>
              <a:rPr lang="fr-FR" sz="1600" dirty="0">
                <a:solidFill>
                  <a:schemeClr val="tx1"/>
                </a:solidFill>
              </a:rPr>
              <a:t>Qui est impliqué ? Votre programme a-t-il mis un protocole en place ? D'après votre expérience, qu'est-ce qui fait une bonne conférence ? Qu'est-ce qui fait une mauvaise conférence ?</a:t>
            </a:r>
          </a:p>
          <a:p>
            <a:pPr>
              <a:lnSpc>
                <a:spcPct val="100000"/>
              </a:lnSpc>
              <a:spcAft>
                <a:spcPts val="1200"/>
              </a:spcAft>
            </a:pPr>
            <a:r>
              <a:rPr lang="fr-FR" sz="1600" dirty="0">
                <a:solidFill>
                  <a:schemeClr val="tx1"/>
                </a:solidFill>
              </a:rPr>
              <a:t>Préparez-vous à présenter vos réponses à l'ensemble du groupe.</a:t>
            </a:r>
          </a:p>
          <a:p>
            <a:pPr>
              <a:lnSpc>
                <a:spcPct val="100000"/>
              </a:lnSpc>
              <a:spcAft>
                <a:spcPts val="1200"/>
              </a:spcAft>
            </a:pPr>
            <a:r>
              <a:rPr lang="fr-FR" sz="1600" b="1" dirty="0">
                <a:solidFill>
                  <a:schemeClr val="tx1"/>
                </a:solidFill>
              </a:rPr>
              <a:t>(pour les groupes sans expérience) </a:t>
            </a:r>
            <a:r>
              <a:rPr lang="fr-FR" sz="1600" dirty="0">
                <a:solidFill>
                  <a:schemeClr val="tx1"/>
                </a:solidFill>
              </a:rPr>
              <a:t>Qui, selon vous, devrait être impliqué ? Qu'est-ce qui devrait figurer dans le protocole de coordination des cas ? Qu'est-ce qui pourrait faire une bonne conférence ? Qu'est-ce qui pourrait faire une mauvaise conférence ? </a:t>
            </a:r>
          </a:p>
          <a:p>
            <a:pPr>
              <a:lnSpc>
                <a:spcPct val="100000"/>
              </a:lnSpc>
              <a:spcAft>
                <a:spcPts val="1200"/>
              </a:spcAft>
            </a:pPr>
            <a:r>
              <a:rPr lang="fr-FR" sz="1600" dirty="0">
                <a:solidFill>
                  <a:schemeClr val="tx1"/>
                </a:solidFill>
              </a:rPr>
              <a:t>Préparez-vous à présenter vos réponses à l'ensemble du groupe.</a:t>
            </a:r>
          </a:p>
          <a:p>
            <a:endParaRPr lang="fr-FR" sz="1600" dirty="0">
              <a:solidFill>
                <a:schemeClr val="tx1"/>
              </a:solidFill>
            </a:endParaRPr>
          </a:p>
        </p:txBody>
      </p:sp>
    </p:spTree>
    <p:extLst>
      <p:ext uri="{BB962C8B-B14F-4D97-AF65-F5344CB8AC3E}">
        <p14:creationId xmlns:p14="http://schemas.microsoft.com/office/powerpoint/2010/main" val="34174572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smtClean="0"/>
              <a:t>ACTIVITÉ : </a:t>
            </a:r>
            <a:r>
              <a:t/>
            </a:r>
            <a:br/>
            <a:r>
              <a:rPr lang="fr-FR" smtClean="0"/>
              <a:t>JEU DE RÔLE SUR UNE CONFÉRENCE DE CAS</a:t>
            </a:r>
          </a:p>
        </p:txBody>
      </p:sp>
      <p:sp>
        <p:nvSpPr>
          <p:cNvPr id="3" name="Content Placeholder 2"/>
          <p:cNvSpPr>
            <a:spLocks noGrp="1"/>
          </p:cNvSpPr>
          <p:nvPr>
            <p:ph idx="1"/>
          </p:nvPr>
        </p:nvSpPr>
        <p:spPr/>
        <p:txBody>
          <a:bodyPr/>
          <a:lstStyle/>
          <a:p>
            <a:r>
              <a:rPr lang="fr-FR" sz="1800" b="1" dirty="0">
                <a:solidFill>
                  <a:schemeClr val="tx1"/>
                </a:solidFill>
              </a:rPr>
              <a:t>5 volontaires feront un jeu de rôle sur une conférence de cas</a:t>
            </a:r>
            <a:r>
              <a:rPr lang="fr-FR" sz="1800" dirty="0">
                <a:solidFill>
                  <a:schemeClr val="tx1"/>
                </a:solidFill>
              </a:rPr>
              <a:t>. Le formateur jouera la survivante et donnera à chacun des volontaires un document sur lequel figure le contexte dans lequel travaille </a:t>
            </a:r>
            <a:r>
              <a:rPr lang="fr-FR" sz="1800" b="1" dirty="0">
                <a:solidFill>
                  <a:schemeClr val="tx1"/>
                </a:solidFill>
              </a:rPr>
              <a:t>l'intervenant, le superviseur ou tout autre prestataire de services</a:t>
            </a:r>
            <a:r>
              <a:rPr lang="fr-FR" sz="1800" dirty="0">
                <a:solidFill>
                  <a:schemeClr val="tx1"/>
                </a:solidFill>
              </a:rPr>
              <a:t>. </a:t>
            </a:r>
          </a:p>
          <a:p>
            <a:r>
              <a:rPr lang="fr-FR" sz="1800" dirty="0">
                <a:solidFill>
                  <a:schemeClr val="tx1"/>
                </a:solidFill>
              </a:rPr>
              <a:t>Après le jeu de rôle, nous reviendrons discuter avec l'ensemble du groupe </a:t>
            </a:r>
            <a:r>
              <a:rPr lang="fr-FR" sz="1800" b="1" dirty="0">
                <a:solidFill>
                  <a:schemeClr val="tx1"/>
                </a:solidFill>
              </a:rPr>
              <a:t>de ce qui s'est bien passé et de ce qui pourrait être amélioré.</a:t>
            </a:r>
          </a:p>
          <a:p>
            <a:r>
              <a:rPr lang="fr-FR" sz="1800" dirty="0">
                <a:solidFill>
                  <a:schemeClr val="tx1"/>
                </a:solidFill>
              </a:rPr>
              <a:t>Ensuite, </a:t>
            </a:r>
            <a:r>
              <a:rPr lang="fr-FR" sz="1800" b="1" dirty="0">
                <a:solidFill>
                  <a:schemeClr val="tx1"/>
                </a:solidFill>
              </a:rPr>
              <a:t>5 nouveaux volontaires feront le jeu de rôle</a:t>
            </a:r>
            <a:r>
              <a:rPr lang="fr-FR" sz="1800" dirty="0">
                <a:solidFill>
                  <a:schemeClr val="tx1"/>
                </a:solidFill>
              </a:rPr>
              <a:t>, en intégrant les commentaires du premier groupe. </a:t>
            </a:r>
          </a:p>
        </p:txBody>
      </p:sp>
    </p:spTree>
    <p:extLst>
      <p:ext uri="{BB962C8B-B14F-4D97-AF65-F5344CB8AC3E}">
        <p14:creationId xmlns:p14="http://schemas.microsoft.com/office/powerpoint/2010/main" val="17611777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Interventions psychosociales</a:t>
            </a:r>
          </a:p>
        </p:txBody>
      </p:sp>
      <p:sp>
        <p:nvSpPr>
          <p:cNvPr id="3" name="Content Placeholder 2"/>
          <p:cNvSpPr>
            <a:spLocks noGrp="1"/>
          </p:cNvSpPr>
          <p:nvPr>
            <p:ph idx="1"/>
          </p:nvPr>
        </p:nvSpPr>
        <p:spPr>
          <a:xfrm>
            <a:off x="1066800" y="2313562"/>
            <a:ext cx="9935076" cy="3181739"/>
          </a:xfrm>
        </p:spPr>
        <p:txBody>
          <a:bodyPr/>
          <a:lstStyle/>
          <a:p>
            <a:pPr>
              <a:buClr>
                <a:schemeClr val="accent4">
                  <a:lumMod val="75000"/>
                </a:schemeClr>
              </a:buClr>
              <a:buNone/>
            </a:pPr>
            <a:r>
              <a:rPr lang="fr-FR" sz="2400" b="1" dirty="0">
                <a:solidFill>
                  <a:schemeClr val="tx1"/>
                </a:solidFill>
              </a:rPr>
              <a:t>Offrir un soutien émotionnel</a:t>
            </a:r>
          </a:p>
          <a:p>
            <a:pPr lvl="1">
              <a:buClr>
                <a:schemeClr val="accent4">
                  <a:lumMod val="75000"/>
                </a:schemeClr>
              </a:buClr>
              <a:buFont typeface="Arial" panose="020B0604020202020204" pitchFamily="34" charset="0"/>
              <a:buChar char="•"/>
            </a:pPr>
            <a:r>
              <a:rPr lang="fr-FR" sz="2400" dirty="0">
                <a:solidFill>
                  <a:schemeClr val="tx1"/>
                </a:solidFill>
              </a:rPr>
              <a:t>  Personne attentionnée et non moralisatrice dans la vie de la survivante</a:t>
            </a:r>
          </a:p>
          <a:p>
            <a:pPr lvl="1">
              <a:buClr>
                <a:schemeClr val="accent4">
                  <a:lumMod val="75000"/>
                </a:schemeClr>
              </a:buClr>
              <a:buFont typeface="Arial" panose="020B0604020202020204" pitchFamily="34" charset="0"/>
              <a:buChar char="•"/>
            </a:pPr>
            <a:r>
              <a:rPr lang="fr-FR" sz="2400" dirty="0">
                <a:solidFill>
                  <a:schemeClr val="tx1"/>
                </a:solidFill>
              </a:rPr>
              <a:t>  Qui prononce en permanence des phrases réconfortantes</a:t>
            </a:r>
          </a:p>
          <a:p>
            <a:pPr lvl="1">
              <a:buClr>
                <a:schemeClr val="accent4">
                  <a:lumMod val="75000"/>
                </a:schemeClr>
              </a:buClr>
              <a:buFont typeface="Arial" panose="020B0604020202020204" pitchFamily="34" charset="0"/>
              <a:buChar char="•"/>
            </a:pPr>
            <a:endParaRPr lang="fr-FR" sz="2400" dirty="0">
              <a:solidFill>
                <a:schemeClr val="tx1"/>
              </a:solidFill>
            </a:endParaRPr>
          </a:p>
          <a:p>
            <a:pPr>
              <a:buClr>
                <a:schemeClr val="accent4">
                  <a:lumMod val="75000"/>
                </a:schemeClr>
              </a:buClr>
              <a:buNone/>
            </a:pPr>
            <a:r>
              <a:rPr lang="fr-FR" sz="2400" b="1" dirty="0">
                <a:solidFill>
                  <a:schemeClr val="tx1"/>
                </a:solidFill>
              </a:rPr>
              <a:t>Aider la survivante à retrouver des sources de force et d'encouragement</a:t>
            </a:r>
          </a:p>
          <a:p>
            <a:pPr marL="447675" lvl="1" indent="-319088">
              <a:buClr>
                <a:schemeClr val="accent4">
                  <a:lumMod val="75000"/>
                </a:schemeClr>
              </a:buClr>
              <a:buFont typeface="Arial" panose="020B0604020202020204" pitchFamily="34" charset="0"/>
              <a:buChar char="•"/>
            </a:pPr>
            <a:r>
              <a:rPr lang="fr-FR" sz="2400" dirty="0" smtClean="0">
                <a:solidFill>
                  <a:schemeClr val="tx1"/>
                </a:solidFill>
              </a:rPr>
              <a:t>Aider </a:t>
            </a:r>
            <a:r>
              <a:rPr lang="fr-FR" sz="2400" dirty="0">
                <a:solidFill>
                  <a:schemeClr val="tx1"/>
                </a:solidFill>
              </a:rPr>
              <a:t>la survivante à reprendre ses activités quotidiennes</a:t>
            </a:r>
          </a:p>
          <a:p>
            <a:pPr marL="447675" lvl="1" indent="-319088">
              <a:buClr>
                <a:schemeClr val="accent4">
                  <a:lumMod val="75000"/>
                </a:schemeClr>
              </a:buClr>
              <a:buFont typeface="Arial" panose="020B0604020202020204" pitchFamily="34" charset="0"/>
              <a:buChar char="•"/>
            </a:pPr>
            <a:r>
              <a:rPr lang="fr-FR" sz="2400" dirty="0" smtClean="0">
                <a:solidFill>
                  <a:schemeClr val="tx1"/>
                </a:solidFill>
              </a:rPr>
              <a:t>Prendre </a:t>
            </a:r>
            <a:r>
              <a:rPr lang="fr-FR" sz="2400" dirty="0">
                <a:solidFill>
                  <a:schemeClr val="tx1"/>
                </a:solidFill>
              </a:rPr>
              <a:t>le temps pour des activités qui font naître l'espoir et donnent de la force et du courage</a:t>
            </a:r>
          </a:p>
          <a:p>
            <a:pPr marL="447675" lvl="1" indent="-319088">
              <a:buClr>
                <a:schemeClr val="accent4">
                  <a:lumMod val="75000"/>
                </a:schemeClr>
              </a:buClr>
              <a:buFont typeface="Arial" panose="020B0604020202020204" pitchFamily="34" charset="0"/>
              <a:buChar char="•"/>
            </a:pPr>
            <a:r>
              <a:rPr lang="fr-FR" sz="2400" dirty="0" smtClean="0">
                <a:solidFill>
                  <a:schemeClr val="tx1"/>
                </a:solidFill>
              </a:rPr>
              <a:t>Se </a:t>
            </a:r>
            <a:r>
              <a:rPr lang="fr-FR" sz="2400" dirty="0">
                <a:solidFill>
                  <a:schemeClr val="tx1"/>
                </a:solidFill>
              </a:rPr>
              <a:t>mettre en relation avec des personnes qui sont encourageantes et attentionnées</a:t>
            </a:r>
          </a:p>
          <a:p>
            <a:pPr lvl="1">
              <a:buClr>
                <a:schemeClr val="accent4">
                  <a:lumMod val="75000"/>
                </a:schemeClr>
              </a:buClr>
              <a:buNone/>
            </a:pPr>
            <a:endParaRPr lang="fr-FR" sz="2400" dirty="0">
              <a:solidFill>
                <a:schemeClr val="tx1"/>
              </a:solidFill>
            </a:endParaRPr>
          </a:p>
          <a:p>
            <a:pPr lvl="1">
              <a:buClr>
                <a:schemeClr val="accent4">
                  <a:lumMod val="75000"/>
                </a:schemeClr>
              </a:buClr>
              <a:buFont typeface="Arial" panose="020B0604020202020204" pitchFamily="34" charset="0"/>
              <a:buChar char="•"/>
            </a:pPr>
            <a:endParaRPr lang="fr-FR" sz="2400" dirty="0">
              <a:solidFill>
                <a:schemeClr val="tx1"/>
              </a:solidFill>
            </a:endParaRPr>
          </a:p>
        </p:txBody>
      </p:sp>
    </p:spTree>
    <p:extLst>
      <p:ext uri="{BB962C8B-B14F-4D97-AF65-F5344CB8AC3E}">
        <p14:creationId xmlns:p14="http://schemas.microsoft.com/office/powerpoint/2010/main" val="41133459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Interventions psychosociales (suite)</a:t>
            </a:r>
          </a:p>
        </p:txBody>
      </p:sp>
      <p:sp>
        <p:nvSpPr>
          <p:cNvPr id="3" name="Content Placeholder 2"/>
          <p:cNvSpPr>
            <a:spLocks noGrp="1"/>
          </p:cNvSpPr>
          <p:nvPr>
            <p:ph idx="1"/>
          </p:nvPr>
        </p:nvSpPr>
        <p:spPr/>
        <p:txBody>
          <a:bodyPr/>
          <a:lstStyle/>
          <a:p>
            <a:pPr marL="90488" lvl="1" indent="-90488">
              <a:lnSpc>
                <a:spcPct val="110000"/>
              </a:lnSpc>
              <a:spcBef>
                <a:spcPts val="1200"/>
              </a:spcBef>
              <a:spcAft>
                <a:spcPts val="200"/>
              </a:spcAft>
              <a:buSzPct val="100000"/>
              <a:buFont typeface="Tw Cen MT" pitchFamily="34" charset="0"/>
              <a:buChar char=" "/>
            </a:pPr>
            <a:r>
              <a:rPr lang="fr-FR" sz="2000" b="1" dirty="0">
                <a:solidFill>
                  <a:schemeClr val="tx1"/>
                </a:solidFill>
              </a:rPr>
              <a:t>Fournir des informations précises sur les causes, la dynamique et l'impact des VBG</a:t>
            </a:r>
          </a:p>
          <a:p>
            <a:pPr lvl="1" indent="-265113">
              <a:lnSpc>
                <a:spcPct val="110000"/>
              </a:lnSpc>
              <a:spcBef>
                <a:spcPts val="1200"/>
              </a:spcBef>
              <a:spcAft>
                <a:spcPts val="200"/>
              </a:spcAft>
              <a:buSzPct val="100000"/>
              <a:buFont typeface="Arial" pitchFamily="34" charset="0"/>
              <a:buChar char="•"/>
            </a:pPr>
            <a:r>
              <a:rPr lang="fr-FR" sz="2000" dirty="0" smtClean="0">
                <a:solidFill>
                  <a:schemeClr val="tx1"/>
                </a:solidFill>
              </a:rPr>
              <a:t>Cela </a:t>
            </a:r>
            <a:r>
              <a:rPr lang="fr-FR" sz="2000" dirty="0">
                <a:solidFill>
                  <a:schemeClr val="tx1"/>
                </a:solidFill>
              </a:rPr>
              <a:t>peut permettre à la survivante de changer sa façon de penser quant à son sentiment de culpabilité ou quant à savoir s'il y a quelque chose qu'elle aurait pu faire pour empêcher ou arrêter les actes de violence</a:t>
            </a:r>
          </a:p>
          <a:p>
            <a:pPr lvl="1" indent="-265113">
              <a:lnSpc>
                <a:spcPct val="110000"/>
              </a:lnSpc>
              <a:spcBef>
                <a:spcPts val="1200"/>
              </a:spcBef>
              <a:spcAft>
                <a:spcPts val="200"/>
              </a:spcAft>
              <a:buSzPct val="100000"/>
              <a:buFont typeface="Arial" pitchFamily="34" charset="0"/>
              <a:buChar char="•"/>
            </a:pPr>
            <a:r>
              <a:rPr lang="fr-FR" sz="2000" dirty="0" smtClean="0">
                <a:solidFill>
                  <a:schemeClr val="tx1"/>
                </a:solidFill>
              </a:rPr>
              <a:t>Cela </a:t>
            </a:r>
            <a:r>
              <a:rPr lang="fr-FR" sz="2000" dirty="0">
                <a:solidFill>
                  <a:schemeClr val="tx1"/>
                </a:solidFill>
              </a:rPr>
              <a:t>peut lui permettre de mieux comprendre les sentiments qu'elle éprouve</a:t>
            </a:r>
          </a:p>
          <a:p>
            <a:pPr marL="90488" lvl="1" indent="-90488">
              <a:lnSpc>
                <a:spcPct val="110000"/>
              </a:lnSpc>
              <a:spcBef>
                <a:spcPts val="1200"/>
              </a:spcBef>
              <a:spcAft>
                <a:spcPts val="200"/>
              </a:spcAft>
              <a:buSzPct val="100000"/>
              <a:buNone/>
            </a:pPr>
            <a:endParaRPr lang="fr-FR" sz="2000" b="1" dirty="0">
              <a:solidFill>
                <a:schemeClr val="tx1"/>
              </a:solidFill>
            </a:endParaRPr>
          </a:p>
          <a:p>
            <a:pPr lvl="1">
              <a:buClr>
                <a:schemeClr val="accent4">
                  <a:lumMod val="75000"/>
                </a:schemeClr>
              </a:buClr>
              <a:buNone/>
            </a:pPr>
            <a:r>
              <a:rPr lang="fr-FR" sz="2000" b="1" dirty="0">
                <a:solidFill>
                  <a:schemeClr val="tx1"/>
                </a:solidFill>
              </a:rPr>
              <a:t>Orienter la survivante vers les interventions spécifiques qu'offre votre organisme </a:t>
            </a:r>
            <a:r>
              <a:rPr lang="fr-FR" sz="2000" dirty="0">
                <a:solidFill>
                  <a:schemeClr val="tx1"/>
                </a:solidFill>
              </a:rPr>
              <a:t>(séances de soutien en groupe, activités professionnelles ou autres activités de subsistance) </a:t>
            </a:r>
          </a:p>
          <a:p>
            <a:pPr marL="90488" lvl="1" indent="-90488">
              <a:lnSpc>
                <a:spcPct val="110000"/>
              </a:lnSpc>
              <a:spcBef>
                <a:spcPts val="1200"/>
              </a:spcBef>
              <a:spcAft>
                <a:spcPts val="200"/>
              </a:spcAft>
              <a:buSzPct val="100000"/>
              <a:buFont typeface="Tw Cen MT" pitchFamily="34" charset="0"/>
              <a:buChar char=" "/>
            </a:pPr>
            <a:endParaRPr lang="fr-FR" sz="2000" b="1" dirty="0">
              <a:solidFill>
                <a:schemeClr val="tx1"/>
              </a:solidFill>
            </a:endParaRPr>
          </a:p>
          <a:p>
            <a:endParaRPr lang="fr-FR" sz="20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smtClean="0"/>
              <a:t>Activité : </a:t>
            </a:r>
            <a:r>
              <a:t/>
            </a:r>
            <a:br/>
            <a:r>
              <a:rPr lang="fr-FR" smtClean="0"/>
              <a:t>Interventions psychosociales  </a:t>
            </a:r>
          </a:p>
        </p:txBody>
      </p:sp>
      <p:sp>
        <p:nvSpPr>
          <p:cNvPr id="3" name="Content Placeholder 2"/>
          <p:cNvSpPr>
            <a:spLocks noGrp="1"/>
          </p:cNvSpPr>
          <p:nvPr>
            <p:ph idx="1"/>
          </p:nvPr>
        </p:nvSpPr>
        <p:spPr/>
        <p:txBody>
          <a:bodyPr/>
          <a:lstStyle/>
          <a:p>
            <a:r>
              <a:rPr lang="fr-FR" sz="2400" dirty="0">
                <a:solidFill>
                  <a:schemeClr val="tx1"/>
                </a:solidFill>
              </a:rPr>
              <a:t>En réfléchissant à vos propres programmes, </a:t>
            </a:r>
            <a:r>
              <a:rPr lang="fr-FR" sz="2400" b="1" dirty="0">
                <a:solidFill>
                  <a:schemeClr val="tx1"/>
                </a:solidFill>
              </a:rPr>
              <a:t>cartographiez individuellement les ressources psychosociales à votre disposition</a:t>
            </a:r>
            <a:r>
              <a:rPr lang="fr-FR" sz="2400" dirty="0">
                <a:solidFill>
                  <a:schemeClr val="tx1"/>
                </a:solidFill>
              </a:rPr>
              <a:t> dans le cadre de votre travail avec les survivantes. </a:t>
            </a:r>
          </a:p>
        </p:txBody>
      </p:sp>
    </p:spTree>
    <p:extLst>
      <p:ext uri="{BB962C8B-B14F-4D97-AF65-F5344CB8AC3E}">
        <p14:creationId xmlns:p14="http://schemas.microsoft.com/office/powerpoint/2010/main" val="27433684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Étapes de la gestion des cas axés sur les survivantes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87427022"/>
              </p:ext>
            </p:extLst>
          </p:nvPr>
        </p:nvGraphicFramePr>
        <p:xfrm>
          <a:off x="1023938" y="2286000"/>
          <a:ext cx="9720262" cy="4022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Down Arrow 4"/>
          <p:cNvSpPr/>
          <p:nvPr/>
        </p:nvSpPr>
        <p:spPr>
          <a:xfrm>
            <a:off x="8050923" y="1884784"/>
            <a:ext cx="551901" cy="1004813"/>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1625998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Étape 5 : SUIVI </a:t>
            </a:r>
          </a:p>
        </p:txBody>
      </p:sp>
      <p:sp>
        <p:nvSpPr>
          <p:cNvPr id="3" name="Content Placeholder 2"/>
          <p:cNvSpPr>
            <a:spLocks noGrp="1"/>
          </p:cNvSpPr>
          <p:nvPr>
            <p:ph idx="1"/>
          </p:nvPr>
        </p:nvSpPr>
        <p:spPr>
          <a:xfrm>
            <a:off x="765110" y="2286000"/>
            <a:ext cx="9979090" cy="4022725"/>
          </a:xfrm>
        </p:spPr>
        <p:txBody>
          <a:bodyPr/>
          <a:lstStyle/>
          <a:p>
            <a:pPr>
              <a:buNone/>
            </a:pPr>
            <a:r>
              <a:rPr lang="fr-FR" smtClean="0"/>
              <a:t> </a:t>
            </a:r>
            <a:r>
              <a:rPr lang="fr-FR" sz="2400" b="1" dirty="0">
                <a:solidFill>
                  <a:schemeClr val="tx1"/>
                </a:solidFill>
              </a:rPr>
              <a:t>Objectif :  Évaluer l'état de la situation et du plan d'action personnalisé de la survivante</a:t>
            </a:r>
          </a:p>
        </p:txBody>
      </p:sp>
      <p:sp>
        <p:nvSpPr>
          <p:cNvPr id="6" name="Rectangle 5"/>
          <p:cNvSpPr/>
          <p:nvPr/>
        </p:nvSpPr>
        <p:spPr>
          <a:xfrm>
            <a:off x="995265" y="3332690"/>
            <a:ext cx="7794172" cy="2308324"/>
          </a:xfrm>
          <a:prstGeom prst="rect">
            <a:avLst/>
          </a:prstGeom>
        </p:spPr>
        <p:txBody>
          <a:bodyPr wrap="square">
            <a:spAutoFit/>
          </a:bodyPr>
          <a:lstStyle/>
          <a:p>
            <a:r>
              <a:rPr lang="fr-FR" sz="2400" b="1" dirty="0"/>
              <a:t>Étape 5 : Suivi </a:t>
            </a:r>
          </a:p>
          <a:p>
            <a:endParaRPr lang="fr-FR" sz="2400" dirty="0"/>
          </a:p>
          <a:p>
            <a:pPr indent="-457200">
              <a:buFont typeface="Arial" pitchFamily="34" charset="0"/>
              <a:buChar char="•"/>
            </a:pPr>
            <a:r>
              <a:rPr lang="fr-FR" sz="2400" dirty="0"/>
              <a:t>Rencontrer ou contacter la survivante comme convenu</a:t>
            </a:r>
          </a:p>
          <a:p>
            <a:pPr indent="-457200">
              <a:buFont typeface="Arial" pitchFamily="34" charset="0"/>
              <a:buChar char="•"/>
            </a:pPr>
            <a:r>
              <a:rPr lang="fr-FR" sz="2400" dirty="0"/>
              <a:t>Réévaluer la sécurité</a:t>
            </a:r>
          </a:p>
          <a:p>
            <a:pPr indent="-457200">
              <a:buFont typeface="Arial" pitchFamily="34" charset="0"/>
              <a:buChar char="•"/>
            </a:pPr>
            <a:r>
              <a:rPr lang="fr-FR" sz="2400" dirty="0"/>
              <a:t>Examiner et revoir le plan d'action personnalisé</a:t>
            </a:r>
          </a:p>
          <a:p>
            <a:pPr indent="-457200">
              <a:buFont typeface="Arial" pitchFamily="34" charset="0"/>
              <a:buChar char="•"/>
            </a:pPr>
            <a:r>
              <a:rPr lang="fr-FR" sz="2400" dirty="0"/>
              <a:t>Mettre en œuvre le plan d'action personnalisé révisé</a:t>
            </a:r>
          </a:p>
        </p:txBody>
      </p:sp>
    </p:spTree>
    <p:extLst>
      <p:ext uri="{BB962C8B-B14F-4D97-AF65-F5344CB8AC3E}">
        <p14:creationId xmlns:p14="http://schemas.microsoft.com/office/powerpoint/2010/main" val="41845440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Objectif du suivi</a:t>
            </a:r>
          </a:p>
        </p:txBody>
      </p:sp>
      <p:sp>
        <p:nvSpPr>
          <p:cNvPr id="3" name="Content Placeholder 2"/>
          <p:cNvSpPr>
            <a:spLocks noGrp="1"/>
          </p:cNvSpPr>
          <p:nvPr>
            <p:ph idx="1"/>
          </p:nvPr>
        </p:nvSpPr>
        <p:spPr>
          <a:xfrm>
            <a:off x="727788" y="2286000"/>
            <a:ext cx="10016412" cy="4022725"/>
          </a:xfrm>
        </p:spPr>
        <p:txBody>
          <a:bodyPr>
            <a:normAutofit/>
          </a:bodyPr>
          <a:lstStyle/>
          <a:p>
            <a:r>
              <a:rPr lang="fr-FR" sz="2000" b="1" dirty="0">
                <a:solidFill>
                  <a:schemeClr val="tx1"/>
                </a:solidFill>
              </a:rPr>
              <a:t>À travers le suivi personnalisé, nous cherchons à découvrir : </a:t>
            </a:r>
          </a:p>
          <a:p>
            <a:pPr marL="457200" indent="-457200">
              <a:buClr>
                <a:schemeClr val="accent4">
                  <a:lumMod val="75000"/>
                </a:schemeClr>
              </a:buClr>
              <a:buFont typeface="Arial" panose="020B0604020202020204" pitchFamily="34" charset="0"/>
              <a:buChar char="•"/>
            </a:pPr>
            <a:r>
              <a:rPr lang="fr-FR" sz="2000" dirty="0">
                <a:solidFill>
                  <a:schemeClr val="tx1"/>
                </a:solidFill>
              </a:rPr>
              <a:t>L'état de la survivante en ce qui concerne sa sécurité, sa santé, sa famille, sa vie sociale (amis, école, travail), ses sentiments et les services.</a:t>
            </a:r>
          </a:p>
          <a:p>
            <a:pPr marL="457200" indent="-457200">
              <a:buClr>
                <a:schemeClr val="accent4">
                  <a:lumMod val="75000"/>
                </a:schemeClr>
              </a:buClr>
              <a:buFont typeface="Arial" panose="020B0604020202020204" pitchFamily="34" charset="0"/>
              <a:buChar char="•"/>
            </a:pPr>
            <a:r>
              <a:rPr lang="fr-FR" sz="2000" dirty="0" smtClean="0">
                <a:solidFill>
                  <a:schemeClr val="tx1"/>
                </a:solidFill>
              </a:rPr>
              <a:t>La </a:t>
            </a:r>
            <a:r>
              <a:rPr lang="fr-FR" sz="2000" dirty="0">
                <a:solidFill>
                  <a:schemeClr val="tx1"/>
                </a:solidFill>
              </a:rPr>
              <a:t>survivante obtient-elle l'aide et bénéficie-t-elle des services dont elle a besoin, et en temps utile ? Quels sont les effets des services dont elle bénéficie ?</a:t>
            </a:r>
          </a:p>
          <a:p>
            <a:pPr marL="457200" indent="-457200">
              <a:buClr>
                <a:schemeClr val="accent4">
                  <a:lumMod val="75000"/>
                </a:schemeClr>
              </a:buClr>
              <a:buFont typeface="Arial" panose="020B0604020202020204" pitchFamily="34" charset="0"/>
              <a:buChar char="•"/>
            </a:pPr>
            <a:r>
              <a:rPr lang="fr-FR" sz="2000" dirty="0">
                <a:solidFill>
                  <a:schemeClr val="tx1"/>
                </a:solidFill>
              </a:rPr>
              <a:t>Les plans précédents concernaient-ils les domaines ci-dessus mis en œuvre ? </a:t>
            </a:r>
          </a:p>
          <a:p>
            <a:pPr marL="457200" indent="-457200">
              <a:buClr>
                <a:schemeClr val="accent4">
                  <a:lumMod val="75000"/>
                </a:schemeClr>
              </a:buClr>
              <a:buFont typeface="Arial" panose="020B0604020202020204" pitchFamily="34" charset="0"/>
              <a:buChar char="•"/>
            </a:pPr>
            <a:r>
              <a:rPr lang="fr-FR" sz="2000" dirty="0">
                <a:solidFill>
                  <a:schemeClr val="tx1"/>
                </a:solidFill>
              </a:rPr>
              <a:t>Existe-t-il des obstacles à la réalisation des objectifs du plan d'action ?</a:t>
            </a:r>
          </a:p>
          <a:p>
            <a:pPr marL="457200" indent="-457200">
              <a:buClr>
                <a:schemeClr val="accent4">
                  <a:lumMod val="75000"/>
                </a:schemeClr>
              </a:buClr>
              <a:buFont typeface="Arial" panose="020B0604020202020204" pitchFamily="34" charset="0"/>
              <a:buChar char="•"/>
            </a:pPr>
            <a:r>
              <a:rPr lang="fr-FR" sz="2000" dirty="0">
                <a:solidFill>
                  <a:schemeClr val="tx1"/>
                </a:solidFill>
              </a:rPr>
              <a:t>La survivante a-t-elle de nouveaux besoins ?</a:t>
            </a:r>
          </a:p>
          <a:p>
            <a:endParaRPr lang="fr-FR" sz="2000" dirty="0">
              <a:solidFill>
                <a:schemeClr val="tx1"/>
              </a:solidFill>
            </a:endParaRPr>
          </a:p>
        </p:txBody>
      </p:sp>
    </p:spTree>
    <p:extLst>
      <p:ext uri="{BB962C8B-B14F-4D97-AF65-F5344CB8AC3E}">
        <p14:creationId xmlns:p14="http://schemas.microsoft.com/office/powerpoint/2010/main" val="10165980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973667" y="1848637"/>
            <a:ext cx="10244667" cy="2134930"/>
          </a:xfrm>
        </p:spPr>
        <p:txBody>
          <a:bodyPr/>
          <a:lstStyle/>
          <a:p>
            <a:r>
              <a:rPr lang="fr-FR" dirty="0" smtClean="0"/>
              <a:t>ÉTAPES 4, 5 et 6 : </a:t>
            </a:r>
            <a:r>
              <a:rPr lang="fr-FR" dirty="0" smtClean="0"/>
              <a:t/>
            </a:r>
            <a:br>
              <a:rPr lang="fr-FR" dirty="0" smtClean="0"/>
            </a:br>
            <a:r>
              <a:rPr lang="fr-FR" dirty="0" smtClean="0"/>
              <a:t>mise </a:t>
            </a:r>
            <a:r>
              <a:rPr lang="fr-FR" dirty="0" smtClean="0"/>
              <a:t>en œuvre, suivi et clôture du dossier</a:t>
            </a:r>
          </a:p>
        </p:txBody>
      </p:sp>
      <p:sp>
        <p:nvSpPr>
          <p:cNvPr id="5" name="Text Placeholder 4"/>
          <p:cNvSpPr>
            <a:spLocks noGrp="1"/>
          </p:cNvSpPr>
          <p:nvPr>
            <p:ph type="body" sz="quarter" idx="10"/>
          </p:nvPr>
        </p:nvSpPr>
        <p:spPr/>
        <p:txBody>
          <a:bodyPr/>
          <a:lstStyle/>
          <a:p>
            <a:pPr>
              <a:buFont typeface="Tw Cen MT" charset="0"/>
              <a:buChar char=" "/>
              <a:defRPr/>
            </a:pPr>
            <a:r>
              <a:rPr lang="fr-FR" smtClean="0"/>
              <a:t>MODULE 14</a:t>
            </a:r>
          </a:p>
        </p:txBody>
      </p:sp>
      <p:cxnSp>
        <p:nvCxnSpPr>
          <p:cNvPr id="7" name="Straight Connector 6"/>
          <p:cNvCxnSpPr/>
          <p:nvPr/>
        </p:nvCxnSpPr>
        <p:spPr>
          <a:xfrm>
            <a:off x="996003" y="4867185"/>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Processus de suivi personnalisé</a:t>
            </a:r>
          </a:p>
        </p:txBody>
      </p:sp>
      <p:sp>
        <p:nvSpPr>
          <p:cNvPr id="3" name="Content Placeholder 2"/>
          <p:cNvSpPr>
            <a:spLocks noGrp="1"/>
          </p:cNvSpPr>
          <p:nvPr>
            <p:ph idx="1"/>
          </p:nvPr>
        </p:nvSpPr>
        <p:spPr>
          <a:xfrm>
            <a:off x="1042988" y="1790700"/>
            <a:ext cx="9720262" cy="4460875"/>
          </a:xfrm>
        </p:spPr>
        <p:txBody>
          <a:bodyPr>
            <a:normAutofit/>
          </a:bodyPr>
          <a:lstStyle/>
          <a:p>
            <a:pPr>
              <a:buClr>
                <a:schemeClr val="accent4">
                  <a:lumMod val="75000"/>
                </a:schemeClr>
              </a:buClr>
              <a:buNone/>
            </a:pPr>
            <a:r>
              <a:rPr lang="fr-FR" sz="2400" b="1" dirty="0">
                <a:solidFill>
                  <a:schemeClr val="tx1"/>
                </a:solidFill>
              </a:rPr>
              <a:t>Rencontrer ou contacter la survivante comme convenu</a:t>
            </a:r>
          </a:p>
          <a:p>
            <a:pPr lvl="1">
              <a:buClr>
                <a:schemeClr val="accent4">
                  <a:lumMod val="75000"/>
                </a:schemeClr>
              </a:buClr>
              <a:buFont typeface="Arial" panose="020B0604020202020204" pitchFamily="34" charset="0"/>
              <a:buChar char="•"/>
            </a:pPr>
            <a:r>
              <a:rPr lang="fr-FR" sz="2000" dirty="0">
                <a:solidFill>
                  <a:schemeClr val="tx1"/>
                </a:solidFill>
              </a:rPr>
              <a:t>L'entretien est décrit dans le plan d'action personnalisé</a:t>
            </a:r>
          </a:p>
          <a:p>
            <a:pPr lvl="1">
              <a:buClr>
                <a:schemeClr val="accent4">
                  <a:lumMod val="75000"/>
                </a:schemeClr>
              </a:buClr>
              <a:buFont typeface="Arial" panose="020B0604020202020204" pitchFamily="34" charset="0"/>
              <a:buChar char="•"/>
            </a:pPr>
            <a:r>
              <a:rPr lang="fr-FR" sz="2000" dirty="0">
                <a:solidFill>
                  <a:schemeClr val="tx1"/>
                </a:solidFill>
              </a:rPr>
              <a:t>Il se déroule dans un lieu confortable, sûr et confidentiel</a:t>
            </a:r>
          </a:p>
          <a:p>
            <a:pPr lvl="1">
              <a:buClr>
                <a:schemeClr val="accent4">
                  <a:lumMod val="75000"/>
                </a:schemeClr>
              </a:buClr>
              <a:buFont typeface="Arial" panose="020B0604020202020204" pitchFamily="34" charset="0"/>
              <a:buChar char="•"/>
            </a:pPr>
            <a:r>
              <a:rPr lang="fr-FR" sz="2000" dirty="0">
                <a:solidFill>
                  <a:schemeClr val="tx1"/>
                </a:solidFill>
              </a:rPr>
              <a:t>À une date, une heure et dans un lieu précis </a:t>
            </a:r>
          </a:p>
          <a:p>
            <a:pPr>
              <a:buClr>
                <a:schemeClr val="accent4">
                  <a:lumMod val="75000"/>
                </a:schemeClr>
              </a:buClr>
              <a:buNone/>
            </a:pPr>
            <a:r>
              <a:rPr lang="fr-FR" sz="2400" b="1" dirty="0">
                <a:solidFill>
                  <a:schemeClr val="tx1"/>
                </a:solidFill>
              </a:rPr>
              <a:t>Réévaluer la sécurité</a:t>
            </a:r>
          </a:p>
          <a:p>
            <a:pPr lvl="1">
              <a:buClr>
                <a:schemeClr val="accent4">
                  <a:lumMod val="75000"/>
                </a:schemeClr>
              </a:buClr>
              <a:buFont typeface="Arial" panose="020B0604020202020204" pitchFamily="34" charset="0"/>
              <a:buChar char="•"/>
            </a:pPr>
            <a:r>
              <a:rPr lang="fr-FR" sz="2000" dirty="0">
                <a:solidFill>
                  <a:schemeClr val="tx1"/>
                </a:solidFill>
              </a:rPr>
              <a:t>Évaluer la sécurité à chaque visite</a:t>
            </a:r>
          </a:p>
          <a:p>
            <a:pPr lvl="1">
              <a:buClr>
                <a:schemeClr val="accent4">
                  <a:lumMod val="75000"/>
                </a:schemeClr>
              </a:buClr>
              <a:buFont typeface="Arial" panose="020B0604020202020204" pitchFamily="34" charset="0"/>
              <a:buChar char="•"/>
            </a:pPr>
            <a:r>
              <a:rPr lang="fr-FR" sz="2000" dirty="0">
                <a:solidFill>
                  <a:schemeClr val="tx1"/>
                </a:solidFill>
              </a:rPr>
              <a:t>Poser des questions particulières sur la sécurité </a:t>
            </a:r>
          </a:p>
          <a:p>
            <a:pPr lvl="1">
              <a:buClr>
                <a:schemeClr val="accent4">
                  <a:lumMod val="75000"/>
                </a:schemeClr>
              </a:buClr>
              <a:buFont typeface="Arial" panose="020B0604020202020204" pitchFamily="34" charset="0"/>
              <a:buChar char="•"/>
            </a:pPr>
            <a:r>
              <a:rPr lang="fr-FR" sz="2000" dirty="0">
                <a:solidFill>
                  <a:schemeClr val="tx1"/>
                </a:solidFill>
              </a:rPr>
              <a:t>Élaborer un plan de sécurité actualisé, si nécessaire </a:t>
            </a:r>
          </a:p>
          <a:p>
            <a:pPr lvl="0">
              <a:buClr>
                <a:srgbClr val="00ADDC">
                  <a:lumMod val="75000"/>
                </a:srgbClr>
              </a:buClr>
              <a:buNone/>
            </a:pPr>
            <a:r>
              <a:rPr lang="fr-FR" sz="2400" b="1" dirty="0">
                <a:solidFill>
                  <a:prstClr val="black"/>
                </a:solidFill>
              </a:rPr>
              <a:t>Réévaluer l'état et le fonctionnement psychosocial</a:t>
            </a:r>
          </a:p>
          <a:p>
            <a:pPr lvl="1">
              <a:buClr>
                <a:schemeClr val="accent4">
                  <a:lumMod val="75000"/>
                </a:schemeClr>
              </a:buClr>
              <a:buFont typeface="Arial" panose="020B0604020202020204" pitchFamily="34" charset="0"/>
              <a:buChar char="•"/>
            </a:pPr>
            <a:endParaRPr lang="fr-FR" sz="2000" dirty="0">
              <a:solidFill>
                <a:schemeClr val="tx1"/>
              </a:solidFill>
            </a:endParaRPr>
          </a:p>
          <a:p>
            <a:pPr lvl="1">
              <a:buClr>
                <a:schemeClr val="accent4">
                  <a:lumMod val="75000"/>
                </a:schemeClr>
              </a:buClr>
              <a:buFont typeface="Arial" panose="020B0604020202020204" pitchFamily="34" charset="0"/>
              <a:buChar char="•"/>
            </a:pPr>
            <a:endParaRPr lang="fr-FR" sz="2000" dirty="0">
              <a:solidFill>
                <a:schemeClr val="tx1"/>
              </a:solidFill>
            </a:endParaRPr>
          </a:p>
        </p:txBody>
      </p:sp>
    </p:spTree>
    <p:extLst>
      <p:ext uri="{BB962C8B-B14F-4D97-AF65-F5344CB8AC3E}">
        <p14:creationId xmlns:p14="http://schemas.microsoft.com/office/powerpoint/2010/main" val="40218136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Processus de suivi personnalisé</a:t>
            </a:r>
          </a:p>
        </p:txBody>
      </p:sp>
      <p:sp>
        <p:nvSpPr>
          <p:cNvPr id="3" name="Content Placeholder 2"/>
          <p:cNvSpPr>
            <a:spLocks noGrp="1"/>
          </p:cNvSpPr>
          <p:nvPr>
            <p:ph idx="1"/>
          </p:nvPr>
        </p:nvSpPr>
        <p:spPr>
          <a:xfrm>
            <a:off x="947738" y="2038350"/>
            <a:ext cx="9720262" cy="4022725"/>
          </a:xfrm>
        </p:spPr>
        <p:txBody>
          <a:bodyPr/>
          <a:lstStyle/>
          <a:p>
            <a:pPr>
              <a:buClr>
                <a:schemeClr val="accent4">
                  <a:lumMod val="75000"/>
                </a:schemeClr>
              </a:buClr>
              <a:buNone/>
            </a:pPr>
            <a:r>
              <a:rPr lang="fr-FR" sz="2400" b="1" dirty="0">
                <a:solidFill>
                  <a:schemeClr val="tx1"/>
                </a:solidFill>
              </a:rPr>
              <a:t>Examiner le plan d'action personnalisé avec la survivante</a:t>
            </a:r>
          </a:p>
          <a:p>
            <a:pPr lvl="1">
              <a:buClr>
                <a:schemeClr val="accent4">
                  <a:lumMod val="75000"/>
                </a:schemeClr>
              </a:buClr>
              <a:buFont typeface="Arial" panose="020B0604020202020204" pitchFamily="34" charset="0"/>
              <a:buChar char="•"/>
            </a:pPr>
            <a:r>
              <a:rPr lang="fr-FR" sz="2000" dirty="0">
                <a:solidFill>
                  <a:schemeClr val="tx1"/>
                </a:solidFill>
              </a:rPr>
              <a:t>Discuter des services auxquels la survivante a eu accès</a:t>
            </a:r>
          </a:p>
          <a:p>
            <a:pPr lvl="1">
              <a:buClr>
                <a:schemeClr val="accent4">
                  <a:lumMod val="75000"/>
                </a:schemeClr>
              </a:buClr>
              <a:buFont typeface="Arial" panose="020B0604020202020204" pitchFamily="34" charset="0"/>
              <a:buChar char="•"/>
            </a:pPr>
            <a:r>
              <a:rPr lang="fr-FR" sz="2000" dirty="0">
                <a:solidFill>
                  <a:schemeClr val="tx1"/>
                </a:solidFill>
              </a:rPr>
              <a:t>Discuter des difficultés rencontrées </a:t>
            </a:r>
          </a:p>
          <a:p>
            <a:pPr lvl="1">
              <a:buClr>
                <a:schemeClr val="accent4">
                  <a:lumMod val="75000"/>
                </a:schemeClr>
              </a:buClr>
              <a:buFont typeface="Arial" panose="020B0604020202020204" pitchFamily="34" charset="0"/>
              <a:buChar char="•"/>
            </a:pPr>
            <a:r>
              <a:rPr lang="fr-FR" sz="2000" dirty="0">
                <a:solidFill>
                  <a:schemeClr val="tx1"/>
                </a:solidFill>
              </a:rPr>
              <a:t>Identifier les nouveaux besoins qui sont apparus</a:t>
            </a:r>
          </a:p>
          <a:p>
            <a:pPr>
              <a:buClr>
                <a:schemeClr val="accent4">
                  <a:lumMod val="75000"/>
                </a:schemeClr>
              </a:buClr>
              <a:buNone/>
            </a:pPr>
            <a:r>
              <a:rPr lang="fr-FR" sz="2400" b="1" dirty="0">
                <a:solidFill>
                  <a:schemeClr val="tx1"/>
                </a:solidFill>
              </a:rPr>
              <a:t>Revoir le plan d'action personnalisé </a:t>
            </a:r>
          </a:p>
          <a:p>
            <a:pPr lvl="1">
              <a:buClr>
                <a:schemeClr val="accent4">
                  <a:lumMod val="75000"/>
                </a:schemeClr>
              </a:buClr>
              <a:buFont typeface="Arial" panose="020B0604020202020204" pitchFamily="34" charset="0"/>
              <a:buChar char="•"/>
            </a:pPr>
            <a:r>
              <a:rPr lang="fr-FR" sz="2000" dirty="0">
                <a:solidFill>
                  <a:schemeClr val="tx1"/>
                </a:solidFill>
              </a:rPr>
              <a:t>Documenter les résultats des  références</a:t>
            </a:r>
          </a:p>
          <a:p>
            <a:pPr lvl="1">
              <a:buClr>
                <a:schemeClr val="accent4">
                  <a:lumMod val="75000"/>
                </a:schemeClr>
              </a:buClr>
              <a:buFont typeface="Arial" panose="020B0604020202020204" pitchFamily="34" charset="0"/>
              <a:buChar char="•"/>
            </a:pPr>
            <a:r>
              <a:rPr lang="fr-FR" sz="2000" dirty="0">
                <a:solidFill>
                  <a:schemeClr val="tx1"/>
                </a:solidFill>
              </a:rPr>
              <a:t>Documenter les nouveaux besoins</a:t>
            </a:r>
          </a:p>
          <a:p>
            <a:pPr lvl="1">
              <a:buClr>
                <a:schemeClr val="accent4">
                  <a:lumMod val="75000"/>
                </a:schemeClr>
              </a:buClr>
              <a:buFont typeface="Arial" panose="020B0604020202020204" pitchFamily="34" charset="0"/>
              <a:buChar char="•"/>
            </a:pPr>
            <a:r>
              <a:rPr lang="fr-FR" sz="2000" dirty="0">
                <a:solidFill>
                  <a:schemeClr val="tx1"/>
                </a:solidFill>
              </a:rPr>
              <a:t>Prévoir une autre visite de suivi</a:t>
            </a:r>
          </a:p>
          <a:p>
            <a:pPr>
              <a:buClr>
                <a:schemeClr val="accent4">
                  <a:lumMod val="75000"/>
                </a:schemeClr>
              </a:buClr>
              <a:buNone/>
            </a:pPr>
            <a:r>
              <a:rPr lang="fr-FR" sz="2400" dirty="0">
                <a:solidFill>
                  <a:schemeClr val="tx1"/>
                </a:solidFill>
              </a:rPr>
              <a:t>M</a:t>
            </a:r>
            <a:r>
              <a:rPr lang="fr-FR" sz="2400" b="1" dirty="0">
                <a:solidFill>
                  <a:schemeClr val="tx1"/>
                </a:solidFill>
              </a:rPr>
              <a:t>ettre en œuvre le plan d'action personnalisé révisé </a:t>
            </a:r>
          </a:p>
          <a:p>
            <a:pPr lvl="1">
              <a:buClr>
                <a:schemeClr val="accent4">
                  <a:lumMod val="75000"/>
                </a:schemeClr>
              </a:buClr>
              <a:buFont typeface="Arial" panose="020B0604020202020204" pitchFamily="34" charset="0"/>
              <a:buChar char="•"/>
            </a:pPr>
            <a:r>
              <a:rPr lang="fr-FR" sz="2000" dirty="0">
                <a:solidFill>
                  <a:schemeClr val="tx1"/>
                </a:solidFill>
              </a:rPr>
              <a:t>Obtenir le consentement avant de proposer de nouvelles références</a:t>
            </a:r>
          </a:p>
          <a:p>
            <a:endParaRPr lang="fr-FR" dirty="0">
              <a:solidFill>
                <a:schemeClr val="tx1"/>
              </a:solidFill>
            </a:endParaRPr>
          </a:p>
        </p:txBody>
      </p:sp>
    </p:spTree>
    <p:extLst>
      <p:ext uri="{BB962C8B-B14F-4D97-AF65-F5344CB8AC3E}">
        <p14:creationId xmlns:p14="http://schemas.microsoft.com/office/powerpoint/2010/main" val="20766334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2272" y="2343459"/>
            <a:ext cx="4769556" cy="1545564"/>
          </a:xfrm>
        </p:spPr>
        <p:txBody>
          <a:bodyPr/>
          <a:lstStyle/>
          <a:p>
            <a:r>
              <a:rPr lang="fr-FR" smtClean="0"/>
              <a:t>Activité : </a:t>
            </a:r>
            <a:r>
              <a:t/>
            </a:r>
            <a:br/>
            <a:r>
              <a:rPr lang="fr-FR" smtClean="0"/>
              <a:t>Suivi  </a:t>
            </a:r>
          </a:p>
        </p:txBody>
      </p:sp>
      <p:sp>
        <p:nvSpPr>
          <p:cNvPr id="3" name="Content Placeholder 2"/>
          <p:cNvSpPr>
            <a:spLocks noGrp="1"/>
          </p:cNvSpPr>
          <p:nvPr>
            <p:ph idx="1"/>
          </p:nvPr>
        </p:nvSpPr>
        <p:spPr>
          <a:xfrm>
            <a:off x="6705600" y="1321959"/>
            <a:ext cx="4966646" cy="5053469"/>
          </a:xfrm>
        </p:spPr>
        <p:txBody>
          <a:bodyPr>
            <a:noAutofit/>
          </a:bodyPr>
          <a:lstStyle/>
          <a:p>
            <a:pPr>
              <a:spcAft>
                <a:spcPts val="0"/>
              </a:spcAft>
              <a:buFont typeface="Arial" pitchFamily="34" charset="0"/>
              <a:buChar char="•"/>
            </a:pPr>
            <a:r>
              <a:rPr lang="fr-FR" sz="1800" dirty="0">
                <a:solidFill>
                  <a:schemeClr val="tx1"/>
                </a:solidFill>
              </a:rPr>
              <a:t>Vous serez répartis en deux groupes, le </a:t>
            </a:r>
            <a:r>
              <a:rPr lang="fr-FR" sz="1800" b="1" dirty="0">
                <a:solidFill>
                  <a:schemeClr val="tx1"/>
                </a:solidFill>
              </a:rPr>
              <a:t>groupe 1</a:t>
            </a:r>
            <a:r>
              <a:rPr lang="fr-FR" sz="1800" dirty="0">
                <a:solidFill>
                  <a:schemeClr val="tx1"/>
                </a:solidFill>
              </a:rPr>
              <a:t> et le </a:t>
            </a:r>
            <a:r>
              <a:rPr lang="fr-FR" sz="1800" b="1" dirty="0">
                <a:solidFill>
                  <a:schemeClr val="tx1"/>
                </a:solidFill>
              </a:rPr>
              <a:t>groupe 2. </a:t>
            </a:r>
            <a:r>
              <a:rPr lang="fr-FR" sz="1800" dirty="0">
                <a:solidFill>
                  <a:schemeClr val="tx1"/>
                </a:solidFill>
              </a:rPr>
              <a:t>Chaque personne du </a:t>
            </a:r>
            <a:r>
              <a:rPr lang="fr-FR" sz="1800" b="1" dirty="0">
                <a:solidFill>
                  <a:schemeClr val="tx1"/>
                </a:solidFill>
              </a:rPr>
              <a:t>groupe 1</a:t>
            </a:r>
            <a:r>
              <a:rPr lang="fr-FR" sz="1800" dirty="0">
                <a:solidFill>
                  <a:schemeClr val="tx1"/>
                </a:solidFill>
              </a:rPr>
              <a:t> se mettra avec quelqu'un du </a:t>
            </a:r>
            <a:r>
              <a:rPr lang="fr-FR" sz="1800" b="1" dirty="0">
                <a:solidFill>
                  <a:schemeClr val="tx1"/>
                </a:solidFill>
              </a:rPr>
              <a:t>groupe 2</a:t>
            </a:r>
            <a:r>
              <a:rPr lang="fr-FR" sz="1800" dirty="0">
                <a:solidFill>
                  <a:schemeClr val="tx1"/>
                </a:solidFill>
              </a:rPr>
              <a:t> pour </a:t>
            </a:r>
            <a:r>
              <a:rPr lang="fr-FR" sz="1800" b="1" dirty="0">
                <a:solidFill>
                  <a:schemeClr val="tx1"/>
                </a:solidFill>
              </a:rPr>
              <a:t>faire un jeu de rôle sur le processus de suivi personnalisé.</a:t>
            </a:r>
          </a:p>
          <a:p>
            <a:pPr>
              <a:spcAft>
                <a:spcPts val="0"/>
              </a:spcAft>
              <a:buFont typeface="Arial" pitchFamily="34" charset="0"/>
              <a:buChar char="•"/>
            </a:pPr>
            <a:r>
              <a:rPr lang="fr-FR" sz="1800" b="1" dirty="0">
                <a:solidFill>
                  <a:schemeClr val="tx1"/>
                </a:solidFill>
              </a:rPr>
              <a:t>Groupe 1</a:t>
            </a:r>
            <a:r>
              <a:rPr lang="fr-FR" sz="1800" dirty="0">
                <a:solidFill>
                  <a:schemeClr val="tx1"/>
                </a:solidFill>
              </a:rPr>
              <a:t> : vous jouerez le rôle de l'intervenant. </a:t>
            </a:r>
          </a:p>
          <a:p>
            <a:pPr>
              <a:spcAft>
                <a:spcPts val="0"/>
              </a:spcAft>
              <a:buFont typeface="Arial" pitchFamily="34" charset="0"/>
              <a:buChar char="•"/>
            </a:pPr>
            <a:r>
              <a:rPr lang="fr-FR" sz="1800" b="1" dirty="0">
                <a:solidFill>
                  <a:schemeClr val="tx1"/>
                </a:solidFill>
              </a:rPr>
              <a:t>Groupe 2</a:t>
            </a:r>
            <a:r>
              <a:rPr lang="fr-FR" sz="1800" dirty="0">
                <a:solidFill>
                  <a:schemeClr val="tx1"/>
                </a:solidFill>
              </a:rPr>
              <a:t> : réfléchissez à des survivantes avec lesquelles vous avez travaillé pour cet exercice. N'oubliez pas de ne pas mentionner son nom et toute autre information permettant de l'identifier. </a:t>
            </a:r>
            <a:r>
              <a:rPr lang="fr-FR" sz="1800" dirty="0" smtClean="0"/>
              <a:t>  </a:t>
            </a:r>
          </a:p>
          <a:p>
            <a:pPr>
              <a:spcAft>
                <a:spcPts val="0"/>
              </a:spcAft>
              <a:buFont typeface="Arial" pitchFamily="34" charset="0"/>
              <a:buChar char="•"/>
            </a:pPr>
            <a:r>
              <a:rPr lang="fr-FR" sz="1800" dirty="0">
                <a:solidFill>
                  <a:schemeClr val="tx1"/>
                </a:solidFill>
              </a:rPr>
              <a:t>Une fois </a:t>
            </a:r>
            <a:r>
              <a:rPr lang="fr-FR" sz="1800" b="1" dirty="0">
                <a:solidFill>
                  <a:schemeClr val="tx1"/>
                </a:solidFill>
              </a:rPr>
              <a:t>le jeu de rôle terminé, échangez vos rôles</a:t>
            </a:r>
            <a:r>
              <a:rPr lang="fr-FR" sz="1800" dirty="0">
                <a:solidFill>
                  <a:schemeClr val="tx1"/>
                </a:solidFill>
              </a:rPr>
              <a:t>. </a:t>
            </a:r>
          </a:p>
          <a:p>
            <a:pPr>
              <a:spcAft>
                <a:spcPts val="0"/>
              </a:spcAft>
              <a:buFont typeface="Arial" pitchFamily="34" charset="0"/>
              <a:buChar char="•"/>
            </a:pPr>
            <a:r>
              <a:rPr lang="fr-FR" sz="1800" dirty="0">
                <a:solidFill>
                  <a:schemeClr val="tx1"/>
                </a:solidFill>
              </a:rPr>
              <a:t>Préparez-vous à en discuter avec l'ensemble du groupe.</a:t>
            </a:r>
          </a:p>
          <a:p>
            <a:pPr marL="0" indent="0">
              <a:spcAft>
                <a:spcPts val="0"/>
              </a:spcAft>
              <a:buNone/>
            </a:pPr>
            <a:endParaRPr lang="fr-FR" b="1" dirty="0">
              <a:solidFill>
                <a:schemeClr val="tx1"/>
              </a:solidFill>
            </a:endParaRPr>
          </a:p>
          <a:p>
            <a:pPr marL="0" indent="0">
              <a:spcAft>
                <a:spcPts val="0"/>
              </a:spcAft>
              <a:buNone/>
            </a:pPr>
            <a:r>
              <a:rPr lang="fr-FR" dirty="0" smtClean="0"/>
              <a:t> </a:t>
            </a:r>
          </a:p>
        </p:txBody>
      </p:sp>
    </p:spTree>
    <p:extLst>
      <p:ext uri="{BB962C8B-B14F-4D97-AF65-F5344CB8AC3E}">
        <p14:creationId xmlns:p14="http://schemas.microsoft.com/office/powerpoint/2010/main" val="19015367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Étapes de la gestion des cas axés sur les survivantes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87427022"/>
              </p:ext>
            </p:extLst>
          </p:nvPr>
        </p:nvGraphicFramePr>
        <p:xfrm>
          <a:off x="1023938" y="2286000"/>
          <a:ext cx="9720262" cy="4022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Down Arrow 4"/>
          <p:cNvSpPr/>
          <p:nvPr/>
        </p:nvSpPr>
        <p:spPr>
          <a:xfrm>
            <a:off x="9746373" y="1733550"/>
            <a:ext cx="483477" cy="641697"/>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1625998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Étape 6 : CLÔTURE DU DOSSIER</a:t>
            </a:r>
          </a:p>
        </p:txBody>
      </p:sp>
      <p:sp>
        <p:nvSpPr>
          <p:cNvPr id="3" name="Content Placeholder 2"/>
          <p:cNvSpPr>
            <a:spLocks noGrp="1"/>
          </p:cNvSpPr>
          <p:nvPr>
            <p:ph idx="1"/>
          </p:nvPr>
        </p:nvSpPr>
        <p:spPr>
          <a:xfrm>
            <a:off x="860165" y="1794680"/>
            <a:ext cx="9720262" cy="4606120"/>
          </a:xfrm>
        </p:spPr>
        <p:txBody>
          <a:bodyPr/>
          <a:lstStyle/>
          <a:p>
            <a:r>
              <a:rPr lang="fr-FR" b="1" dirty="0">
                <a:solidFill>
                  <a:schemeClr val="tx1"/>
                </a:solidFill>
              </a:rPr>
              <a:t>Objectif : Reconnaître le moment où le travail avec une survivante est terminé et y mettre fin avec la survivante de manière sûre et en la soutenant. </a:t>
            </a:r>
          </a:p>
          <a:p>
            <a:endParaRPr lang="fr-FR" b="1" dirty="0">
              <a:solidFill>
                <a:schemeClr val="tx1"/>
              </a:solidFill>
            </a:endParaRPr>
          </a:p>
          <a:p>
            <a:r>
              <a:rPr lang="fr-FR" b="1" dirty="0">
                <a:solidFill>
                  <a:schemeClr val="tx1"/>
                </a:solidFill>
              </a:rPr>
              <a:t>Étape 6 : Clôture du dossier </a:t>
            </a:r>
          </a:p>
          <a:p>
            <a:pPr indent="-457200">
              <a:buFont typeface="Arial" pitchFamily="34" charset="0"/>
              <a:buChar char="•"/>
            </a:pPr>
            <a:r>
              <a:rPr lang="fr-FR" dirty="0">
                <a:solidFill>
                  <a:schemeClr val="tx1"/>
                </a:solidFill>
              </a:rPr>
              <a:t>Déterminer si/quand le dossier doit être clos</a:t>
            </a:r>
          </a:p>
          <a:p>
            <a:pPr indent="-457200">
              <a:buFont typeface="Arial" pitchFamily="34" charset="0"/>
              <a:buChar char="•"/>
            </a:pPr>
            <a:r>
              <a:rPr lang="fr-FR" dirty="0">
                <a:solidFill>
                  <a:schemeClr val="tx1"/>
                </a:solidFill>
              </a:rPr>
              <a:t>Documenter la clôture du dossier</a:t>
            </a:r>
          </a:p>
          <a:p>
            <a:pPr indent="-457200">
              <a:buFont typeface="Arial" pitchFamily="34" charset="0"/>
              <a:buChar char="•"/>
            </a:pPr>
            <a:r>
              <a:rPr lang="fr-FR" dirty="0">
                <a:solidFill>
                  <a:schemeClr val="tx1"/>
                </a:solidFill>
              </a:rPr>
              <a:t>Si possible, proposer l'enquête de satisfaction auprès des survivantes</a:t>
            </a:r>
          </a:p>
          <a:p>
            <a:pPr marL="457200" indent="-457200">
              <a:buFont typeface="Arial" pitchFamily="34" charset="0"/>
              <a:buChar char="•"/>
            </a:pPr>
            <a:r>
              <a:rPr lang="fr-FR" dirty="0">
                <a:solidFill>
                  <a:schemeClr val="tx1"/>
                </a:solidFill>
              </a:rPr>
              <a:t>Stocker en toute sécurité le dossier personnel clos (mettre le dossier clos dans une nouvelle armoire)</a:t>
            </a:r>
            <a:endParaRPr lang="fr-FR" b="1" dirty="0">
              <a:solidFill>
                <a:schemeClr val="tx1"/>
              </a:solidFill>
            </a:endParaRPr>
          </a:p>
        </p:txBody>
      </p:sp>
    </p:spTree>
    <p:extLst>
      <p:ext uri="{BB962C8B-B14F-4D97-AF65-F5344CB8AC3E}">
        <p14:creationId xmlns:p14="http://schemas.microsoft.com/office/powerpoint/2010/main" val="29301021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Comment clore un dossier </a:t>
            </a:r>
            <a:r>
              <a:rPr lang="en-US" smtClean="0"/>
              <a:t>		</a:t>
            </a:r>
          </a:p>
        </p:txBody>
      </p:sp>
      <p:sp>
        <p:nvSpPr>
          <p:cNvPr id="3" name="Content Placeholder 2"/>
          <p:cNvSpPr>
            <a:spLocks noGrp="1"/>
          </p:cNvSpPr>
          <p:nvPr>
            <p:ph idx="1"/>
          </p:nvPr>
        </p:nvSpPr>
        <p:spPr/>
        <p:txBody>
          <a:bodyPr/>
          <a:lstStyle/>
          <a:p>
            <a:pPr marL="457200" indent="-457200">
              <a:buClr>
                <a:schemeClr val="accent4">
                  <a:lumMod val="75000"/>
                </a:schemeClr>
              </a:buClr>
              <a:buFont typeface="+mj-lt"/>
              <a:buAutoNum type="arabicPeriod"/>
            </a:pPr>
            <a:r>
              <a:rPr lang="fr-FR" dirty="0">
                <a:solidFill>
                  <a:schemeClr val="tx1"/>
                </a:solidFill>
              </a:rPr>
              <a:t>Déterminer si le cas répond aux critères de clôture</a:t>
            </a:r>
          </a:p>
          <a:p>
            <a:pPr marL="457200" indent="-457200">
              <a:buClr>
                <a:schemeClr val="accent4">
                  <a:lumMod val="75000"/>
                </a:schemeClr>
              </a:buClr>
              <a:buFont typeface="+mj-lt"/>
              <a:buAutoNum type="arabicPeriod"/>
            </a:pPr>
            <a:r>
              <a:rPr lang="fr-FR" dirty="0">
                <a:solidFill>
                  <a:schemeClr val="tx1"/>
                </a:solidFill>
              </a:rPr>
              <a:t>Documenter le moment où le cas est clos et les raisons spécifiques de la clôture</a:t>
            </a:r>
          </a:p>
          <a:p>
            <a:pPr marL="457200" indent="-457200">
              <a:buClr>
                <a:schemeClr val="accent4">
                  <a:lumMod val="75000"/>
                </a:schemeClr>
              </a:buClr>
              <a:buFont typeface="+mj-lt"/>
              <a:buAutoNum type="arabicPeriod"/>
            </a:pPr>
            <a:r>
              <a:rPr lang="fr-FR" dirty="0">
                <a:solidFill>
                  <a:schemeClr val="tx1"/>
                </a:solidFill>
              </a:rPr>
              <a:t>Stocker en toute sécurité le dossier personnel clos </a:t>
            </a:r>
          </a:p>
        </p:txBody>
      </p:sp>
    </p:spTree>
    <p:extLst>
      <p:ext uri="{BB962C8B-B14F-4D97-AF65-F5344CB8AC3E}">
        <p14:creationId xmlns:p14="http://schemas.microsoft.com/office/powerpoint/2010/main" val="22438132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Déterminer le moment où clore le dossier</a:t>
            </a:r>
          </a:p>
        </p:txBody>
      </p:sp>
      <p:sp>
        <p:nvSpPr>
          <p:cNvPr id="3" name="Content Placeholder 2"/>
          <p:cNvSpPr>
            <a:spLocks noGrp="1"/>
          </p:cNvSpPr>
          <p:nvPr>
            <p:ph idx="1"/>
          </p:nvPr>
        </p:nvSpPr>
        <p:spPr/>
        <p:txBody>
          <a:bodyPr/>
          <a:lstStyle/>
          <a:p>
            <a:pPr marL="457200" indent="-457200">
              <a:buClr>
                <a:schemeClr val="accent4">
                  <a:lumMod val="75000"/>
                </a:schemeClr>
              </a:buClr>
              <a:buFont typeface="Arial" panose="020B0604020202020204" pitchFamily="34" charset="0"/>
              <a:buChar char="•"/>
            </a:pPr>
            <a:r>
              <a:rPr lang="fr-FR" dirty="0">
                <a:solidFill>
                  <a:schemeClr val="tx1"/>
                </a:solidFill>
              </a:rPr>
              <a:t>Lorsque les besoins de la survivante sont satisfaits et/ou que ses systèmes de soutien fonctionnent</a:t>
            </a:r>
          </a:p>
          <a:p>
            <a:pPr marL="457200" indent="-457200">
              <a:buClr>
                <a:schemeClr val="accent4">
                  <a:lumMod val="75000"/>
                </a:schemeClr>
              </a:buClr>
              <a:buFont typeface="Arial" panose="020B0604020202020204" pitchFamily="34" charset="0"/>
              <a:buChar char="•"/>
            </a:pPr>
            <a:r>
              <a:rPr lang="fr-FR" dirty="0">
                <a:solidFill>
                  <a:schemeClr val="tx1"/>
                </a:solidFill>
              </a:rPr>
              <a:t>Lorsque la survivante veut clore le dossier</a:t>
            </a:r>
          </a:p>
          <a:p>
            <a:pPr marL="457200" indent="-457200">
              <a:buClr>
                <a:schemeClr val="accent4">
                  <a:lumMod val="75000"/>
                </a:schemeClr>
              </a:buClr>
              <a:buFont typeface="Arial" panose="020B0604020202020204" pitchFamily="34" charset="0"/>
              <a:buChar char="•"/>
            </a:pPr>
            <a:r>
              <a:rPr lang="fr-FR" dirty="0">
                <a:solidFill>
                  <a:schemeClr val="tx1"/>
                </a:solidFill>
              </a:rPr>
              <a:t>Lorsque la survivante quitte la région ou est relogée ailleurs</a:t>
            </a:r>
          </a:p>
          <a:p>
            <a:pPr marL="457200" indent="-457200">
              <a:buClr>
                <a:schemeClr val="accent4">
                  <a:lumMod val="75000"/>
                </a:schemeClr>
              </a:buClr>
              <a:buFont typeface="Arial" panose="020B0604020202020204" pitchFamily="34" charset="0"/>
              <a:buChar char="•"/>
            </a:pPr>
            <a:r>
              <a:rPr lang="fr-FR" dirty="0">
                <a:solidFill>
                  <a:schemeClr val="tx1"/>
                </a:solidFill>
              </a:rPr>
              <a:t>Lorsque vous n'avez pas pu joindre la survivante pendant au moins 30 jours</a:t>
            </a:r>
          </a:p>
        </p:txBody>
      </p:sp>
    </p:spTree>
    <p:extLst>
      <p:ext uri="{BB962C8B-B14F-4D97-AF65-F5344CB8AC3E}">
        <p14:creationId xmlns:p14="http://schemas.microsoft.com/office/powerpoint/2010/main" val="33680794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Éléments importants de la clôture du dossier</a:t>
            </a:r>
          </a:p>
        </p:txBody>
      </p:sp>
      <p:sp>
        <p:nvSpPr>
          <p:cNvPr id="3" name="Content Placeholder 2"/>
          <p:cNvSpPr>
            <a:spLocks noGrp="1"/>
          </p:cNvSpPr>
          <p:nvPr>
            <p:ph idx="1"/>
          </p:nvPr>
        </p:nvSpPr>
        <p:spPr/>
        <p:txBody>
          <a:bodyPr/>
          <a:lstStyle/>
          <a:p>
            <a:pPr marR="0" lvl="0" indent="-457200" defTabSz="914400" eaLnBrk="1" fontAlgn="auto" latinLnBrk="0" hangingPunct="1">
              <a:lnSpc>
                <a:spcPct val="100000"/>
              </a:lnSpc>
              <a:spcBef>
                <a:spcPts val="0"/>
              </a:spcBef>
              <a:spcAft>
                <a:spcPts val="0"/>
              </a:spcAft>
              <a:buClrTx/>
              <a:buSzTx/>
              <a:buFont typeface="Arial" charset="0"/>
              <a:buChar char="•"/>
              <a:tabLst/>
              <a:defRPr/>
            </a:pPr>
            <a:r>
              <a:rPr lang="fr-FR" dirty="0" smtClean="0">
                <a:solidFill>
                  <a:schemeClr val="tx1"/>
                </a:solidFill>
              </a:rPr>
              <a:t>Communiquez </a:t>
            </a:r>
            <a:r>
              <a:rPr lang="fr-FR" dirty="0">
                <a:solidFill>
                  <a:schemeClr val="tx1"/>
                </a:solidFill>
              </a:rPr>
              <a:t>de manière claire et ouverte autour de la clôture</a:t>
            </a:r>
          </a:p>
          <a:p>
            <a:pPr marR="0" lvl="0" indent="-457200" defTabSz="914400" eaLnBrk="1" fontAlgn="auto" latinLnBrk="0" hangingPunct="1">
              <a:lnSpc>
                <a:spcPct val="100000"/>
              </a:lnSpc>
              <a:spcBef>
                <a:spcPts val="0"/>
              </a:spcBef>
              <a:spcAft>
                <a:spcPts val="0"/>
              </a:spcAft>
              <a:buClrTx/>
              <a:buSzTx/>
              <a:buFont typeface="Arial" charset="0"/>
              <a:buChar char="•"/>
              <a:tabLst/>
              <a:defRPr/>
            </a:pPr>
            <a:r>
              <a:rPr lang="fr-FR" dirty="0" smtClean="0">
                <a:solidFill>
                  <a:schemeClr val="tx1"/>
                </a:solidFill>
              </a:rPr>
              <a:t>Assurez </a:t>
            </a:r>
            <a:r>
              <a:rPr lang="fr-FR" dirty="0">
                <a:solidFill>
                  <a:schemeClr val="tx1"/>
                </a:solidFill>
              </a:rPr>
              <a:t>le suivi avec la survivante et discutez de sa situation</a:t>
            </a:r>
          </a:p>
          <a:p>
            <a:pPr marL="457200" marR="0" lvl="0" indent="-457200" defTabSz="914400" eaLnBrk="1" fontAlgn="auto" latinLnBrk="0" hangingPunct="1">
              <a:lnSpc>
                <a:spcPct val="100000"/>
              </a:lnSpc>
              <a:spcBef>
                <a:spcPts val="0"/>
              </a:spcBef>
              <a:spcAft>
                <a:spcPts val="0"/>
              </a:spcAft>
              <a:buClrTx/>
              <a:buSzTx/>
              <a:buFont typeface="Arial" charset="0"/>
              <a:buChar char="•"/>
              <a:defRPr/>
            </a:pPr>
            <a:r>
              <a:rPr lang="fr-FR" dirty="0" smtClean="0">
                <a:solidFill>
                  <a:schemeClr val="tx1"/>
                </a:solidFill>
              </a:rPr>
              <a:t>Examinez </a:t>
            </a:r>
            <a:r>
              <a:rPr lang="fr-FR" dirty="0">
                <a:solidFill>
                  <a:schemeClr val="tx1"/>
                </a:solidFill>
              </a:rPr>
              <a:t>ensemble le plan d'action final élaboré avec elle et l'état d'avancement de chaque objectif</a:t>
            </a:r>
          </a:p>
          <a:p>
            <a:pPr marL="457200" marR="0" lvl="0" indent="-457200" defTabSz="914400" eaLnBrk="1" fontAlgn="auto" latinLnBrk="0" hangingPunct="1">
              <a:lnSpc>
                <a:spcPct val="100000"/>
              </a:lnSpc>
              <a:spcBef>
                <a:spcPts val="0"/>
              </a:spcBef>
              <a:spcAft>
                <a:spcPts val="0"/>
              </a:spcAft>
              <a:buClrTx/>
              <a:buSzTx/>
              <a:buFont typeface="Arial" charset="0"/>
              <a:buChar char="•"/>
              <a:defRPr/>
            </a:pPr>
            <a:r>
              <a:rPr lang="fr-FR" dirty="0" smtClean="0">
                <a:solidFill>
                  <a:schemeClr val="tx1"/>
                </a:solidFill>
              </a:rPr>
              <a:t>Passez </a:t>
            </a:r>
            <a:r>
              <a:rPr lang="fr-FR" dirty="0">
                <a:solidFill>
                  <a:schemeClr val="tx1"/>
                </a:solidFill>
              </a:rPr>
              <a:t>en revue tous les progrès accomplis et les changements qu'il y a eu dans sa vie, et discutez de ses aspirations concernant l'avenir</a:t>
            </a:r>
          </a:p>
          <a:p>
            <a:pPr marL="457200" marR="0" lvl="0" indent="-457200" defTabSz="914400" eaLnBrk="1" fontAlgn="auto" latinLnBrk="0" hangingPunct="1">
              <a:lnSpc>
                <a:spcPct val="100000"/>
              </a:lnSpc>
              <a:spcBef>
                <a:spcPts val="0"/>
              </a:spcBef>
              <a:spcAft>
                <a:spcPts val="0"/>
              </a:spcAft>
              <a:buClrTx/>
              <a:buSzTx/>
              <a:buFont typeface="Arial" charset="0"/>
              <a:buChar char="•"/>
              <a:defRPr/>
            </a:pPr>
            <a:r>
              <a:rPr lang="fr-FR" dirty="0" smtClean="0">
                <a:solidFill>
                  <a:schemeClr val="tx1"/>
                </a:solidFill>
              </a:rPr>
              <a:t>Expliquez-lui </a:t>
            </a:r>
            <a:r>
              <a:rPr lang="fr-FR" dirty="0">
                <a:solidFill>
                  <a:schemeClr val="tx1"/>
                </a:solidFill>
              </a:rPr>
              <a:t>que son dossier sera clos, mais assurez-lui qu'elle pourra toujours revenir si elle souhaite à nouveau bénéficier de services </a:t>
            </a:r>
          </a:p>
          <a:p>
            <a:pPr marR="0" lvl="0" indent="-457200" defTabSz="914400" eaLnBrk="1" fontAlgn="auto" latinLnBrk="0" hangingPunct="1">
              <a:lnSpc>
                <a:spcPct val="100000"/>
              </a:lnSpc>
              <a:spcBef>
                <a:spcPts val="0"/>
              </a:spcBef>
              <a:spcAft>
                <a:spcPts val="0"/>
              </a:spcAft>
              <a:buClrTx/>
              <a:buSzTx/>
              <a:buFont typeface="Arial" charset="0"/>
              <a:buChar char="•"/>
              <a:tabLst/>
              <a:defRPr/>
            </a:pPr>
            <a:endParaRPr lang="fr-FR" dirty="0">
              <a:solidFill>
                <a:schemeClr val="tx1"/>
              </a:solidFill>
            </a:endParaRPr>
          </a:p>
        </p:txBody>
      </p:sp>
    </p:spTree>
    <p:extLst>
      <p:ext uri="{BB962C8B-B14F-4D97-AF65-F5344CB8AC3E}">
        <p14:creationId xmlns:p14="http://schemas.microsoft.com/office/powerpoint/2010/main" val="9394265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Documenter la clôture du dossier</a:t>
            </a:r>
          </a:p>
        </p:txBody>
      </p:sp>
      <p:sp>
        <p:nvSpPr>
          <p:cNvPr id="3" name="Content Placeholder 2"/>
          <p:cNvSpPr>
            <a:spLocks noGrp="1"/>
          </p:cNvSpPr>
          <p:nvPr>
            <p:ph idx="1"/>
          </p:nvPr>
        </p:nvSpPr>
        <p:spPr/>
        <p:txBody>
          <a:bodyPr/>
          <a:lstStyle/>
          <a:p>
            <a:pPr marL="457200" indent="-457200">
              <a:buClr>
                <a:schemeClr val="accent4">
                  <a:lumMod val="75000"/>
                </a:schemeClr>
              </a:buClr>
              <a:buFont typeface="Arial" panose="020B0604020202020204" pitchFamily="34" charset="0"/>
              <a:buChar char="•"/>
            </a:pPr>
            <a:r>
              <a:rPr lang="fr-FR" dirty="0">
                <a:solidFill>
                  <a:schemeClr val="tx1"/>
                </a:solidFill>
              </a:rPr>
              <a:t>Remplir un formulaire de clôture de dossier s'il en existe un dans le cadre de votre programme</a:t>
            </a:r>
          </a:p>
          <a:p>
            <a:pPr marL="457200" indent="-457200">
              <a:buClr>
                <a:schemeClr val="accent4">
                  <a:lumMod val="75000"/>
                </a:schemeClr>
              </a:buClr>
              <a:buFont typeface="Arial" panose="020B0604020202020204" pitchFamily="34" charset="0"/>
              <a:buChar char="•"/>
            </a:pPr>
            <a:r>
              <a:rPr lang="fr-FR" dirty="0">
                <a:solidFill>
                  <a:schemeClr val="tx1"/>
                </a:solidFill>
              </a:rPr>
              <a:t>Examiner le dossier avec un superviseur et obtenir son accord pour le clore</a:t>
            </a:r>
          </a:p>
          <a:p>
            <a:pPr marL="457200" indent="-457200">
              <a:buClr>
                <a:schemeClr val="accent4">
                  <a:lumMod val="75000"/>
                </a:schemeClr>
              </a:buClr>
              <a:buFont typeface="Arial" panose="020B0604020202020204" pitchFamily="34" charset="0"/>
              <a:buChar char="•"/>
            </a:pPr>
            <a:r>
              <a:rPr lang="fr-FR" dirty="0">
                <a:solidFill>
                  <a:schemeClr val="tx1"/>
                </a:solidFill>
              </a:rPr>
              <a:t>Passer en revue tous les formulaires figurant dans le dossier de la survivante et s'assurer que ce dernier est complet</a:t>
            </a:r>
          </a:p>
          <a:p>
            <a:pPr indent="-457200"/>
            <a:endParaRPr lang="fr-FR" dirty="0">
              <a:solidFill>
                <a:schemeClr val="tx1"/>
              </a:solidFill>
            </a:endParaRPr>
          </a:p>
        </p:txBody>
      </p:sp>
    </p:spTree>
    <p:extLst>
      <p:ext uri="{BB962C8B-B14F-4D97-AF65-F5344CB8AC3E}">
        <p14:creationId xmlns:p14="http://schemas.microsoft.com/office/powerpoint/2010/main" val="4861404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Stockage en toute sécurité des dossiers clos</a:t>
            </a:r>
            <a:r>
              <a:rPr lang="en-US" smtClean="0"/>
              <a:t>	</a:t>
            </a:r>
          </a:p>
        </p:txBody>
      </p:sp>
      <p:sp>
        <p:nvSpPr>
          <p:cNvPr id="3" name="Content Placeholder 2"/>
          <p:cNvSpPr>
            <a:spLocks noGrp="1"/>
          </p:cNvSpPr>
          <p:nvPr>
            <p:ph idx="1"/>
          </p:nvPr>
        </p:nvSpPr>
        <p:spPr/>
        <p:txBody>
          <a:bodyPr/>
          <a:lstStyle/>
          <a:p>
            <a:pPr marL="457200" indent="-457200">
              <a:buClr>
                <a:schemeClr val="accent4">
                  <a:lumMod val="75000"/>
                </a:schemeClr>
              </a:buClr>
              <a:buFont typeface="Arial" panose="020B0604020202020204" pitchFamily="34" charset="0"/>
              <a:buChar char="•"/>
            </a:pPr>
            <a:r>
              <a:rPr lang="fr-FR" dirty="0">
                <a:solidFill>
                  <a:schemeClr val="tx1"/>
                </a:solidFill>
              </a:rPr>
              <a:t>Stocker le dossier de la survivante dans une armoire contenant les « dossiers clos » s'il en existe une dans le cadre de votre programme </a:t>
            </a:r>
          </a:p>
          <a:p>
            <a:pPr marL="457200" indent="-457200">
              <a:buClr>
                <a:schemeClr val="accent4">
                  <a:lumMod val="75000"/>
                </a:schemeClr>
              </a:buClr>
              <a:buFont typeface="Arial" panose="020B0604020202020204" pitchFamily="34" charset="0"/>
              <a:buChar char="•"/>
            </a:pPr>
            <a:r>
              <a:rPr lang="fr-FR" dirty="0">
                <a:solidFill>
                  <a:schemeClr val="tx1"/>
                </a:solidFill>
              </a:rPr>
              <a:t>Ne pas faire figurer le formulaire de consentement dans le dossier clos</a:t>
            </a:r>
          </a:p>
          <a:p>
            <a:pPr marL="457200" indent="-457200">
              <a:buClr>
                <a:schemeClr val="accent4">
                  <a:lumMod val="75000"/>
                </a:schemeClr>
              </a:buClr>
              <a:buFont typeface="Arial" panose="020B0604020202020204" pitchFamily="34" charset="0"/>
              <a:buChar char="•"/>
            </a:pPr>
            <a:r>
              <a:rPr lang="fr-FR" dirty="0">
                <a:solidFill>
                  <a:schemeClr val="tx1"/>
                </a:solidFill>
              </a:rPr>
              <a:t>Laisser le formulaire de consentement dans l'armoire d'origine où sont rangés les formulaires de consentement OU</a:t>
            </a:r>
          </a:p>
          <a:p>
            <a:pPr marL="457200" indent="-457200">
              <a:buClr>
                <a:schemeClr val="accent4">
                  <a:lumMod val="75000"/>
                </a:schemeClr>
              </a:buClr>
              <a:buFont typeface="Arial" panose="020B0604020202020204" pitchFamily="34" charset="0"/>
              <a:buChar char="•"/>
            </a:pPr>
            <a:r>
              <a:rPr lang="fr-FR" dirty="0">
                <a:solidFill>
                  <a:schemeClr val="tx1"/>
                </a:solidFill>
              </a:rPr>
              <a:t>Stocker le formulaire de consentement dans une armoire/un dossier contenant les « formulaires de consentement des dossiers clos »</a:t>
            </a:r>
          </a:p>
        </p:txBody>
      </p:sp>
    </p:spTree>
    <p:extLst>
      <p:ext uri="{BB962C8B-B14F-4D97-AF65-F5344CB8AC3E}">
        <p14:creationId xmlns:p14="http://schemas.microsoft.com/office/powerpoint/2010/main" val="17012636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fr-FR" smtClean="0"/>
              <a:t>Objectifs </a:t>
            </a:r>
          </a:p>
        </p:txBody>
      </p:sp>
      <p:sp>
        <p:nvSpPr>
          <p:cNvPr id="3" name="Content Placeholder 2"/>
          <p:cNvSpPr>
            <a:spLocks noGrp="1"/>
          </p:cNvSpPr>
          <p:nvPr>
            <p:ph idx="1"/>
          </p:nvPr>
        </p:nvSpPr>
        <p:spPr>
          <a:xfrm>
            <a:off x="6793870" y="919144"/>
            <a:ext cx="4478866" cy="5053469"/>
          </a:xfrm>
        </p:spPr>
        <p:txBody>
          <a:bodyPr rtlCol="0"/>
          <a:lstStyle/>
          <a:p>
            <a:r>
              <a:rPr lang="fr-FR" sz="2400" dirty="0">
                <a:solidFill>
                  <a:schemeClr val="tx1"/>
                </a:solidFill>
              </a:rPr>
              <a:t>Mettre en œuvre efficacement le plan d'action personnalisé avec la survivante</a:t>
            </a:r>
          </a:p>
          <a:p>
            <a:r>
              <a:rPr lang="fr-FR" sz="2400" dirty="0">
                <a:solidFill>
                  <a:schemeClr val="tx1"/>
                </a:solidFill>
              </a:rPr>
              <a:t>Comprendre comment utiliser les conférences de cas pour soutenir la survivante</a:t>
            </a:r>
          </a:p>
          <a:p>
            <a:r>
              <a:rPr lang="fr-FR" sz="2400" dirty="0">
                <a:solidFill>
                  <a:schemeClr val="tx1"/>
                </a:solidFill>
              </a:rPr>
              <a:t>Effectuer un suivi personnalisé approprié </a:t>
            </a:r>
          </a:p>
          <a:p>
            <a:pPr lvl="0"/>
            <a:endParaRPr lang="fr-FR" sz="2400" dirty="0">
              <a:solidFill>
                <a:schemeClr val="tx1"/>
              </a:solidFill>
            </a:endParaRPr>
          </a:p>
        </p:txBody>
      </p:sp>
      <p:sp>
        <p:nvSpPr>
          <p:cNvPr id="7" name="Rectangle 6"/>
          <p:cNvSpPr/>
          <p:nvPr/>
        </p:nvSpPr>
        <p:spPr>
          <a:xfrm>
            <a:off x="620713" y="2144713"/>
            <a:ext cx="4868862" cy="2089150"/>
          </a:xfrm>
          <a:prstGeom prst="rect">
            <a:avLst/>
          </a:prstGeom>
          <a:noFill/>
          <a:ln w="76200" cap="flat" cmpd="sng" algn="ctr">
            <a:solidFill>
              <a:srgbClr val="829E3D"/>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Franklin Gothic Book"/>
              <a:ea typeface="+mn-ea"/>
              <a:cs typeface="+mn-cs"/>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smtClean="0"/>
              <a:t>Activité : </a:t>
            </a:r>
            <a:r>
              <a:t/>
            </a:r>
            <a:br/>
            <a:r>
              <a:rPr lang="fr-FR" smtClean="0"/>
              <a:t>Clore un dossier</a:t>
            </a:r>
          </a:p>
        </p:txBody>
      </p:sp>
      <p:sp>
        <p:nvSpPr>
          <p:cNvPr id="3" name="Content Placeholder 2"/>
          <p:cNvSpPr>
            <a:spLocks noGrp="1"/>
          </p:cNvSpPr>
          <p:nvPr>
            <p:ph idx="1"/>
          </p:nvPr>
        </p:nvSpPr>
        <p:spPr/>
        <p:txBody>
          <a:bodyPr>
            <a:normAutofit fontScale="62500" lnSpcReduction="20000"/>
          </a:bodyPr>
          <a:lstStyle/>
          <a:p>
            <a:pPr>
              <a:buFont typeface="Arial" pitchFamily="34" charset="0"/>
              <a:buChar char="•"/>
            </a:pPr>
            <a:r>
              <a:rPr lang="fr-FR" sz="2400" dirty="0">
                <a:solidFill>
                  <a:schemeClr val="tx1"/>
                </a:solidFill>
              </a:rPr>
              <a:t>Vous serez répartis en deux groupes, le </a:t>
            </a:r>
            <a:r>
              <a:rPr lang="fr-FR" sz="2400" b="1" dirty="0">
                <a:solidFill>
                  <a:schemeClr val="tx1"/>
                </a:solidFill>
              </a:rPr>
              <a:t>groupe 1</a:t>
            </a:r>
            <a:r>
              <a:rPr lang="fr-FR" sz="2400" dirty="0">
                <a:solidFill>
                  <a:schemeClr val="tx1"/>
                </a:solidFill>
              </a:rPr>
              <a:t> et le </a:t>
            </a:r>
            <a:r>
              <a:rPr lang="fr-FR" sz="2400" b="1" dirty="0">
                <a:solidFill>
                  <a:schemeClr val="tx1"/>
                </a:solidFill>
              </a:rPr>
              <a:t>groupe 2</a:t>
            </a:r>
            <a:r>
              <a:rPr lang="fr-FR" sz="2400" dirty="0">
                <a:solidFill>
                  <a:schemeClr val="tx1"/>
                </a:solidFill>
              </a:rPr>
              <a:t>. </a:t>
            </a:r>
          </a:p>
          <a:p>
            <a:pPr>
              <a:buFont typeface="Arial" pitchFamily="34" charset="0"/>
              <a:buChar char="•"/>
            </a:pPr>
            <a:r>
              <a:rPr lang="fr-FR" sz="2400" dirty="0">
                <a:solidFill>
                  <a:schemeClr val="tx1"/>
                </a:solidFill>
              </a:rPr>
              <a:t>Vous donnerez à chaque groupe un scénario de clôture de dossier différent pour faire un jeu de rôle. Une personne de chaque groupe se mettra avec une personne de l'autre groupe. Les personnes du </a:t>
            </a:r>
            <a:r>
              <a:rPr lang="fr-FR" sz="2400" b="1" dirty="0">
                <a:solidFill>
                  <a:schemeClr val="tx1"/>
                </a:solidFill>
              </a:rPr>
              <a:t>groupe 1</a:t>
            </a:r>
            <a:r>
              <a:rPr lang="fr-FR" sz="2400" dirty="0">
                <a:solidFill>
                  <a:schemeClr val="tx1"/>
                </a:solidFill>
              </a:rPr>
              <a:t> joueront un intervenant tandis que celles du </a:t>
            </a:r>
            <a:r>
              <a:rPr lang="fr-FR" sz="2400" b="1" dirty="0">
                <a:solidFill>
                  <a:schemeClr val="tx1"/>
                </a:solidFill>
              </a:rPr>
              <a:t>groupe 2</a:t>
            </a:r>
            <a:r>
              <a:rPr lang="fr-FR" sz="2400" dirty="0">
                <a:solidFill>
                  <a:schemeClr val="tx1"/>
                </a:solidFill>
              </a:rPr>
              <a:t> joueront la survivante.  </a:t>
            </a:r>
          </a:p>
          <a:p>
            <a:pPr>
              <a:buFont typeface="Arial" pitchFamily="34" charset="0"/>
              <a:buChar char="•"/>
            </a:pPr>
            <a:r>
              <a:rPr lang="fr-FR" sz="2400" dirty="0">
                <a:solidFill>
                  <a:schemeClr val="tx1"/>
                </a:solidFill>
              </a:rPr>
              <a:t>À la fin du jeu de rôle, les personnes échangeront leurs rôles, les personnes du groupe 1 jouant la survivante et celles du groupe 2 l'intervenant.</a:t>
            </a:r>
          </a:p>
          <a:p>
            <a:pPr>
              <a:buFont typeface="Arial" pitchFamily="34" charset="0"/>
              <a:buChar char="•"/>
            </a:pPr>
            <a:r>
              <a:rPr lang="fr-FR" sz="2400" dirty="0">
                <a:solidFill>
                  <a:schemeClr val="tx1"/>
                </a:solidFill>
              </a:rPr>
              <a:t>Préparez-vous à en discuter avec l'ensemble du groupe. </a:t>
            </a:r>
          </a:p>
          <a:p>
            <a:pPr marL="0">
              <a:buFont typeface="Arial" pitchFamily="34" charset="0"/>
              <a:buChar char="•"/>
            </a:pPr>
            <a:endParaRPr lang="fr-FR" b="1" dirty="0">
              <a:solidFill>
                <a:schemeClr val="tx1"/>
              </a:solidFill>
            </a:endParaRPr>
          </a:p>
        </p:txBody>
      </p:sp>
    </p:spTree>
    <p:extLst>
      <p:ext uri="{BB962C8B-B14F-4D97-AF65-F5344CB8AC3E}">
        <p14:creationId xmlns:p14="http://schemas.microsoft.com/office/powerpoint/2010/main" val="371945067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ENQUÊTE de satisfaction auprès des survivantes</a:t>
            </a:r>
          </a:p>
        </p:txBody>
      </p:sp>
      <p:sp>
        <p:nvSpPr>
          <p:cNvPr id="3" name="Content Placeholder 2"/>
          <p:cNvSpPr>
            <a:spLocks noGrp="1"/>
          </p:cNvSpPr>
          <p:nvPr>
            <p:ph idx="1"/>
          </p:nvPr>
        </p:nvSpPr>
        <p:spPr>
          <a:xfrm>
            <a:off x="982994" y="1972101"/>
            <a:ext cx="9720262" cy="4022725"/>
          </a:xfrm>
        </p:spPr>
        <p:txBody>
          <a:bodyPr/>
          <a:lstStyle/>
          <a:p>
            <a:pPr indent="-457200">
              <a:buClr>
                <a:schemeClr val="accent4">
                  <a:lumMod val="75000"/>
                </a:schemeClr>
              </a:buClr>
              <a:buFont typeface="Arial" panose="020B0604020202020204" pitchFamily="34" charset="0"/>
              <a:buChar char="•"/>
            </a:pPr>
            <a:r>
              <a:rPr lang="fr-FR" dirty="0">
                <a:solidFill>
                  <a:schemeClr val="tx1"/>
                </a:solidFill>
              </a:rPr>
              <a:t>Enquête remise à une survivante après la clôture du dossier </a:t>
            </a:r>
          </a:p>
          <a:p>
            <a:pPr marL="457200" indent="-457200">
              <a:buClr>
                <a:schemeClr val="accent4">
                  <a:lumMod val="75000"/>
                </a:schemeClr>
              </a:buClr>
              <a:buFont typeface="Arial" panose="020B0604020202020204" pitchFamily="34" charset="0"/>
              <a:buChar char="•"/>
            </a:pPr>
            <a:r>
              <a:rPr lang="fr-FR" dirty="0">
                <a:solidFill>
                  <a:schemeClr val="tx1"/>
                </a:solidFill>
              </a:rPr>
              <a:t>Administrée par un superviseur ou un autre intervenant, et non par l'intervenant de la survivante</a:t>
            </a:r>
          </a:p>
          <a:p>
            <a:pPr marL="457200" indent="-457200">
              <a:buClr>
                <a:schemeClr val="accent4">
                  <a:lumMod val="75000"/>
                </a:schemeClr>
              </a:buClr>
              <a:buFont typeface="Arial" panose="020B0604020202020204" pitchFamily="34" charset="0"/>
              <a:buChar char="•"/>
            </a:pPr>
            <a:r>
              <a:rPr lang="fr-FR" dirty="0">
                <a:solidFill>
                  <a:schemeClr val="tx1"/>
                </a:solidFill>
              </a:rPr>
              <a:t>Si la survivante sait lire et écrire et souhaite remplir le formulaire seule, laissez-la faire, sinon il peut être rempli dans le cadre d'un entretien</a:t>
            </a:r>
          </a:p>
          <a:p>
            <a:pPr indent="-457200">
              <a:buClr>
                <a:schemeClr val="accent4">
                  <a:lumMod val="75000"/>
                </a:schemeClr>
              </a:buClr>
              <a:buFont typeface="Arial" panose="020B0604020202020204" pitchFamily="34" charset="0"/>
              <a:buChar char="•"/>
            </a:pPr>
            <a:r>
              <a:rPr lang="fr-FR" dirty="0">
                <a:solidFill>
                  <a:schemeClr val="tx1"/>
                </a:solidFill>
              </a:rPr>
              <a:t>Obtenez le consentement éclairé de la survivante en lui indiquant : </a:t>
            </a:r>
          </a:p>
          <a:p>
            <a:pPr lvl="1" indent="-457200">
              <a:buClr>
                <a:schemeClr val="accent4">
                  <a:lumMod val="75000"/>
                </a:schemeClr>
              </a:buClr>
              <a:buFont typeface="Arial" panose="020B0604020202020204" pitchFamily="34" charset="0"/>
              <a:buChar char="•"/>
            </a:pPr>
            <a:r>
              <a:rPr lang="fr-FR" sz="2000" dirty="0">
                <a:solidFill>
                  <a:schemeClr val="tx1"/>
                </a:solidFill>
              </a:rPr>
              <a:t>L'objet de l'enquête : permettre d'améliorer les services</a:t>
            </a:r>
          </a:p>
          <a:p>
            <a:pPr lvl="1" indent="-457200">
              <a:buClr>
                <a:schemeClr val="accent4">
                  <a:lumMod val="75000"/>
                </a:schemeClr>
              </a:buClr>
              <a:buFont typeface="Arial" panose="020B0604020202020204" pitchFamily="34" charset="0"/>
              <a:buChar char="•"/>
            </a:pPr>
            <a:r>
              <a:rPr lang="fr-FR" sz="2000" dirty="0">
                <a:solidFill>
                  <a:schemeClr val="tx1"/>
                </a:solidFill>
              </a:rPr>
              <a:t>Que sa participation à l'enquête est totalement volontaire </a:t>
            </a:r>
          </a:p>
          <a:p>
            <a:pPr lvl="1" indent="-457200">
              <a:buClr>
                <a:schemeClr val="accent4">
                  <a:lumMod val="75000"/>
                </a:schemeClr>
              </a:buClr>
              <a:buFont typeface="Arial" panose="020B0604020202020204" pitchFamily="34" charset="0"/>
              <a:buChar char="•"/>
            </a:pPr>
            <a:r>
              <a:rPr lang="fr-FR" sz="2000" dirty="0">
                <a:solidFill>
                  <a:schemeClr val="tx1"/>
                </a:solidFill>
              </a:rPr>
              <a:t>Que toutes les réponses resteront confidentielles </a:t>
            </a:r>
          </a:p>
          <a:p>
            <a:pPr lvl="1" indent="-457200">
              <a:buClr>
                <a:schemeClr val="accent4">
                  <a:lumMod val="75000"/>
                </a:schemeClr>
              </a:buClr>
              <a:buFont typeface="Arial" panose="020B0604020202020204" pitchFamily="34" charset="0"/>
              <a:buChar char="•"/>
            </a:pPr>
            <a:r>
              <a:rPr lang="fr-FR" sz="2000" dirty="0">
                <a:solidFill>
                  <a:schemeClr val="tx1"/>
                </a:solidFill>
              </a:rPr>
              <a:t>Que ses réponses n'auront aucune incidence sur les services dont elle bénéficie</a:t>
            </a:r>
          </a:p>
        </p:txBody>
      </p:sp>
    </p:spTree>
    <p:extLst>
      <p:ext uri="{BB962C8B-B14F-4D97-AF65-F5344CB8AC3E}">
        <p14:creationId xmlns:p14="http://schemas.microsoft.com/office/powerpoint/2010/main" val="18940485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smtClean="0"/>
              <a:t>ACTIVITÉ :</a:t>
            </a:r>
            <a:r>
              <a:t/>
            </a:r>
            <a:br/>
            <a:r>
              <a:rPr lang="fr-FR" smtClean="0"/>
              <a:t>RÉCAPITULATIF</a:t>
            </a:r>
          </a:p>
        </p:txBody>
      </p:sp>
      <p:sp>
        <p:nvSpPr>
          <p:cNvPr id="3" name="Content Placeholder 2"/>
          <p:cNvSpPr>
            <a:spLocks noGrp="1"/>
          </p:cNvSpPr>
          <p:nvPr>
            <p:ph idx="1"/>
          </p:nvPr>
        </p:nvSpPr>
        <p:spPr/>
        <p:txBody>
          <a:bodyPr/>
          <a:lstStyle/>
          <a:p>
            <a:r>
              <a:rPr lang="fr-FR" sz="2400" dirty="0">
                <a:solidFill>
                  <a:schemeClr val="tx1"/>
                </a:solidFill>
              </a:rPr>
              <a:t>Faites le jeu de rôle sur la gestion des cas à tour de rôle en petits groupes. </a:t>
            </a:r>
          </a:p>
          <a:p>
            <a:r>
              <a:rPr lang="fr-FR" sz="2400" dirty="0">
                <a:solidFill>
                  <a:schemeClr val="tx1"/>
                </a:solidFill>
              </a:rPr>
              <a:t>Avec quelles parties du processus vous êtes-vous senti(e) à l'aise ?  Qu'avez-vous trouvé difficile ? Qu'avez-vous remarqué à propos de vos tendances et de celles de vos collègues en tant qu'intervenants ? Quelles questions ce jeu de rôle a-t-il soulevées pour vous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650" y="204788"/>
            <a:ext cx="11436350" cy="1135062"/>
          </a:xfrm>
        </p:spPr>
        <p:txBody>
          <a:bodyPr/>
          <a:lstStyle/>
          <a:p>
            <a:pPr eaLnBrk="1" fontAlgn="auto" hangingPunct="1">
              <a:spcAft>
                <a:spcPts val="0"/>
              </a:spcAft>
              <a:defRPr/>
            </a:pPr>
            <a:r>
              <a:rPr lang="fr-FR" smtClean="0"/>
              <a:t>Conclusion</a:t>
            </a:r>
          </a:p>
        </p:txBody>
      </p:sp>
      <p:sp>
        <p:nvSpPr>
          <p:cNvPr id="3" name="Text Placeholder 2"/>
          <p:cNvSpPr>
            <a:spLocks noGrp="1"/>
          </p:cNvSpPr>
          <p:nvPr>
            <p:ph type="body" sz="quarter" idx="10"/>
          </p:nvPr>
        </p:nvSpPr>
        <p:spPr>
          <a:xfrm>
            <a:off x="3019425" y="2343150"/>
            <a:ext cx="6124575" cy="577850"/>
          </a:xfrm>
        </p:spPr>
        <p:txBody>
          <a:bodyPr rtlCol="0"/>
          <a:lstStyle/>
          <a:p>
            <a:pPr marL="91440" indent="-91440" eaLnBrk="1" fontAlgn="auto" hangingPunct="1">
              <a:buClr>
                <a:schemeClr val="accent3"/>
              </a:buClr>
              <a:defRPr/>
            </a:pPr>
            <a:r>
              <a:rPr lang="fr-FR" smtClean="0"/>
              <a:t>DES QUESTIONS ?</a:t>
            </a:r>
          </a:p>
        </p:txBody>
      </p:sp>
      <p:sp>
        <p:nvSpPr>
          <p:cNvPr id="4" name="Text Placeholder 3"/>
          <p:cNvSpPr>
            <a:spLocks noGrp="1"/>
          </p:cNvSpPr>
          <p:nvPr>
            <p:ph type="body" sz="quarter" idx="11"/>
          </p:nvPr>
        </p:nvSpPr>
        <p:spPr>
          <a:xfrm>
            <a:off x="3019425" y="3951288"/>
            <a:ext cx="6124575" cy="577850"/>
          </a:xfrm>
        </p:spPr>
        <p:txBody>
          <a:bodyPr rtlCol="0"/>
          <a:lstStyle/>
          <a:p>
            <a:pPr marL="91440" indent="-91440" eaLnBrk="1" fontAlgn="auto" hangingPunct="1">
              <a:buClr>
                <a:schemeClr val="accent3"/>
              </a:buClr>
              <a:defRPr/>
            </a:pPr>
            <a:r>
              <a:rPr lang="fr-FR" smtClean="0"/>
              <a:t>DES DOUTES ?</a:t>
            </a:r>
          </a:p>
        </p:txBody>
      </p:sp>
      <p:sp>
        <p:nvSpPr>
          <p:cNvPr id="5" name="Text Placeholder 4"/>
          <p:cNvSpPr>
            <a:spLocks noGrp="1"/>
          </p:cNvSpPr>
          <p:nvPr>
            <p:ph type="body" sz="quarter" idx="12"/>
          </p:nvPr>
        </p:nvSpPr>
        <p:spPr>
          <a:xfrm>
            <a:off x="3019425" y="5573713"/>
            <a:ext cx="6124575" cy="579437"/>
          </a:xfrm>
        </p:spPr>
        <p:txBody>
          <a:bodyPr rtlCol="0"/>
          <a:lstStyle/>
          <a:p>
            <a:pPr marL="91440" indent="-91440" eaLnBrk="1" fontAlgn="auto" hangingPunct="1">
              <a:buClr>
                <a:schemeClr val="accent3"/>
              </a:buClr>
              <a:defRPr/>
            </a:pPr>
            <a:r>
              <a:rPr lang="fr-FR" smtClean="0"/>
              <a:t>DES IDÉES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Étapes de la gestion des cas axés sur les survivantes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87427022"/>
              </p:ext>
            </p:extLst>
          </p:nvPr>
        </p:nvGraphicFramePr>
        <p:xfrm>
          <a:off x="1023938" y="2286000"/>
          <a:ext cx="9720262" cy="4022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Down Arrow 4"/>
          <p:cNvSpPr/>
          <p:nvPr/>
        </p:nvSpPr>
        <p:spPr>
          <a:xfrm>
            <a:off x="6315429" y="1706305"/>
            <a:ext cx="651163" cy="1537855"/>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25998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Étape 4 : MISE EN ŒUVRE</a:t>
            </a:r>
          </a:p>
        </p:txBody>
      </p:sp>
      <p:sp>
        <p:nvSpPr>
          <p:cNvPr id="3" name="Content Placeholder 2"/>
          <p:cNvSpPr>
            <a:spLocks noGrp="1"/>
          </p:cNvSpPr>
          <p:nvPr>
            <p:ph idx="1"/>
          </p:nvPr>
        </p:nvSpPr>
        <p:spPr>
          <a:xfrm>
            <a:off x="778611" y="1839951"/>
            <a:ext cx="9720262" cy="4605454"/>
          </a:xfrm>
        </p:spPr>
        <p:txBody>
          <a:bodyPr/>
          <a:lstStyle/>
          <a:p>
            <a:pPr>
              <a:buNone/>
            </a:pPr>
            <a:r>
              <a:rPr lang="fr-FR" b="1" dirty="0">
                <a:solidFill>
                  <a:schemeClr val="tx1"/>
                </a:solidFill>
              </a:rPr>
              <a:t>Objectif :  </a:t>
            </a:r>
            <a:r>
              <a:rPr lang="fr-FR" dirty="0">
                <a:solidFill>
                  <a:schemeClr val="tx1"/>
                </a:solidFill>
              </a:rPr>
              <a:t>Mettre la survivante en relation avec les prestataires de services via des références, l'aider à accéder à ces services et s'assurer que les services sont bien coordonnés.</a:t>
            </a:r>
          </a:p>
          <a:p>
            <a:pPr>
              <a:buNone/>
            </a:pPr>
            <a:r>
              <a:rPr lang="fr-FR" b="1" dirty="0">
                <a:solidFill>
                  <a:schemeClr val="tx1"/>
                </a:solidFill>
              </a:rPr>
              <a:t>Étape 4 : Mise en œuvre</a:t>
            </a:r>
          </a:p>
          <a:p>
            <a:pPr indent="-457200">
              <a:buFont typeface="Arial" pitchFamily="34" charset="0"/>
              <a:buChar char="•"/>
            </a:pPr>
            <a:r>
              <a:rPr lang="fr-FR" dirty="0">
                <a:solidFill>
                  <a:schemeClr val="tx1"/>
                </a:solidFill>
              </a:rPr>
              <a:t>Orienter les survivantes</a:t>
            </a:r>
          </a:p>
          <a:p>
            <a:pPr indent="-457200">
              <a:buFont typeface="Arial" pitchFamily="34" charset="0"/>
              <a:buChar char="•"/>
            </a:pPr>
            <a:r>
              <a:rPr lang="fr-FR" dirty="0">
                <a:solidFill>
                  <a:schemeClr val="tx1"/>
                </a:solidFill>
              </a:rPr>
              <a:t>Intervenir en faveur des survivantes et les aider à accéder aux services</a:t>
            </a:r>
          </a:p>
          <a:p>
            <a:pPr indent="-457200">
              <a:buFont typeface="Arial" pitchFamily="34" charset="0"/>
              <a:buChar char="•"/>
            </a:pPr>
            <a:r>
              <a:rPr lang="fr-FR" dirty="0">
                <a:solidFill>
                  <a:schemeClr val="tx1"/>
                </a:solidFill>
              </a:rPr>
              <a:t>Assurer la coordination du cas</a:t>
            </a:r>
          </a:p>
          <a:p>
            <a:pPr indent="-457200">
              <a:buFont typeface="Arial" pitchFamily="34" charset="0"/>
              <a:buChar char="•"/>
            </a:pPr>
            <a:r>
              <a:rPr lang="fr-FR" dirty="0">
                <a:solidFill>
                  <a:schemeClr val="tx1"/>
                </a:solidFill>
              </a:rPr>
              <a:t>Dispenser des services directs, le cas échéant</a:t>
            </a:r>
          </a:p>
          <a:p>
            <a:pPr>
              <a:buNone/>
            </a:pPr>
            <a:endParaRPr lang="fr-FR" dirty="0">
              <a:solidFill>
                <a:schemeClr val="tx1"/>
              </a:solidFill>
            </a:endParaRPr>
          </a:p>
        </p:txBody>
      </p:sp>
    </p:spTree>
    <p:extLst>
      <p:ext uri="{BB962C8B-B14F-4D97-AF65-F5344CB8AC3E}">
        <p14:creationId xmlns:p14="http://schemas.microsoft.com/office/powerpoint/2010/main" val="1158676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Orienter et soutenir les survivantes</a:t>
            </a:r>
          </a:p>
        </p:txBody>
      </p:sp>
      <p:sp>
        <p:nvSpPr>
          <p:cNvPr id="3" name="Content Placeholder 2"/>
          <p:cNvSpPr>
            <a:spLocks noGrp="1"/>
          </p:cNvSpPr>
          <p:nvPr>
            <p:ph idx="1"/>
          </p:nvPr>
        </p:nvSpPr>
        <p:spPr>
          <a:xfrm>
            <a:off x="1023938" y="1940312"/>
            <a:ext cx="9720262" cy="4368413"/>
          </a:xfrm>
        </p:spPr>
        <p:txBody>
          <a:bodyPr>
            <a:normAutofit fontScale="92500" lnSpcReduction="20000"/>
          </a:bodyPr>
          <a:lstStyle/>
          <a:p>
            <a:pPr indent="-457200">
              <a:buClr>
                <a:schemeClr val="accent4">
                  <a:lumMod val="75000"/>
                </a:schemeClr>
              </a:buClr>
              <a:buNone/>
            </a:pPr>
            <a:r>
              <a:rPr lang="fr-FR" sz="2400" b="1" dirty="0">
                <a:solidFill>
                  <a:schemeClr val="tx1"/>
                </a:solidFill>
              </a:rPr>
              <a:t>L'intervenant contactera les prestataires de services pour orienter la survivante</a:t>
            </a:r>
          </a:p>
          <a:p>
            <a:pPr indent="-457200">
              <a:buClr>
                <a:schemeClr val="accent4">
                  <a:lumMod val="75000"/>
                </a:schemeClr>
              </a:buClr>
              <a:buNone/>
            </a:pPr>
            <a:r>
              <a:rPr lang="fr-FR" sz="2400" b="1" dirty="0">
                <a:solidFill>
                  <a:schemeClr val="tx1"/>
                </a:solidFill>
              </a:rPr>
              <a:t>Aidez la survivante à accéder à ces services e</a:t>
            </a:r>
            <a:r>
              <a:rPr lang="fr-FR" sz="2400" dirty="0">
                <a:solidFill>
                  <a:schemeClr val="tx1"/>
                </a:solidFill>
              </a:rPr>
              <a:t>n : </a:t>
            </a:r>
          </a:p>
          <a:p>
            <a:pPr lvl="1" indent="-457200">
              <a:buClr>
                <a:schemeClr val="accent4">
                  <a:lumMod val="75000"/>
                </a:schemeClr>
              </a:buClr>
              <a:buFont typeface="Arial" panose="020B0604020202020204" pitchFamily="34" charset="0"/>
              <a:buChar char="•"/>
            </a:pPr>
            <a:r>
              <a:rPr lang="fr-FR" sz="2400" dirty="0">
                <a:solidFill>
                  <a:schemeClr val="tx1"/>
                </a:solidFill>
              </a:rPr>
              <a:t>L'accompagnant chez les prestataires de services</a:t>
            </a:r>
          </a:p>
          <a:p>
            <a:pPr lvl="1" indent="-457200">
              <a:buClr>
                <a:schemeClr val="accent4">
                  <a:lumMod val="75000"/>
                </a:schemeClr>
              </a:buClr>
              <a:buFont typeface="Arial" panose="020B0604020202020204" pitchFamily="34" charset="0"/>
              <a:buChar char="•"/>
            </a:pPr>
            <a:r>
              <a:rPr lang="fr-FR" sz="2400" dirty="0">
                <a:solidFill>
                  <a:schemeClr val="tx1"/>
                </a:solidFill>
              </a:rPr>
              <a:t>Intervenant en son nom : </a:t>
            </a:r>
          </a:p>
          <a:p>
            <a:pPr lvl="3" indent="-457200">
              <a:buClr>
                <a:schemeClr val="accent4">
                  <a:lumMod val="75000"/>
                </a:schemeClr>
              </a:buClr>
              <a:buFont typeface="Arial" panose="020B0604020202020204" pitchFamily="34" charset="0"/>
              <a:buChar char="•"/>
            </a:pPr>
            <a:r>
              <a:rPr lang="fr-FR" sz="2000" dirty="0">
                <a:solidFill>
                  <a:schemeClr val="tx1"/>
                </a:solidFill>
              </a:rPr>
              <a:t>Auprès de la police et du personnel de sécurité afin de prendre des mesures de protection</a:t>
            </a:r>
          </a:p>
          <a:p>
            <a:pPr lvl="3" indent="-457200">
              <a:buClr>
                <a:schemeClr val="accent4">
                  <a:lumMod val="75000"/>
                </a:schemeClr>
              </a:buClr>
              <a:buFont typeface="Arial" panose="020B0604020202020204" pitchFamily="34" charset="0"/>
              <a:buChar char="•"/>
            </a:pPr>
            <a:r>
              <a:rPr lang="fr-FR" sz="2000" dirty="0">
                <a:solidFill>
                  <a:schemeClr val="tx1"/>
                </a:solidFill>
              </a:rPr>
              <a:t>Afin d'obtenir des traitements et des soins médicaux humains et de qualité</a:t>
            </a:r>
          </a:p>
          <a:p>
            <a:pPr lvl="3" indent="-457200">
              <a:buClr>
                <a:schemeClr val="accent4">
                  <a:lumMod val="75000"/>
                </a:schemeClr>
              </a:buClr>
              <a:buFont typeface="Arial" panose="020B0604020202020204" pitchFamily="34" charset="0"/>
              <a:buChar char="•"/>
            </a:pPr>
            <a:r>
              <a:rPr lang="fr-FR" sz="2000" dirty="0">
                <a:solidFill>
                  <a:schemeClr val="tx1"/>
                </a:solidFill>
              </a:rPr>
              <a:t>Pour que son point de vue et son opinion soient pris en compte et que ses droits soient respectés</a:t>
            </a:r>
          </a:p>
          <a:p>
            <a:pPr lvl="2" indent="-457200">
              <a:buClr>
                <a:schemeClr val="accent4">
                  <a:lumMod val="75000"/>
                </a:schemeClr>
              </a:buClr>
              <a:buFont typeface="Arial" panose="020B0604020202020204" pitchFamily="34" charset="0"/>
              <a:buChar char="•"/>
            </a:pPr>
            <a:endParaRPr lang="fr-FR" sz="2000" dirty="0">
              <a:solidFill>
                <a:schemeClr val="tx1"/>
              </a:solidFill>
            </a:endParaRPr>
          </a:p>
          <a:p>
            <a:pPr lvl="1" indent="-457200">
              <a:buClr>
                <a:schemeClr val="accent4">
                  <a:lumMod val="75000"/>
                </a:schemeClr>
              </a:buClr>
              <a:buNone/>
            </a:pPr>
            <a:r>
              <a:rPr lang="fr-FR" sz="2400" b="1" dirty="0">
                <a:solidFill>
                  <a:schemeClr val="tx1"/>
                </a:solidFill>
              </a:rPr>
              <a:t>Rencontrant les prestataires de services pour leur fournir des informations sur les violences subies par la survivante afin qu'elle n'ait pas à répéter son histoire </a:t>
            </a:r>
          </a:p>
        </p:txBody>
      </p:sp>
    </p:spTree>
    <p:extLst>
      <p:ext uri="{BB962C8B-B14F-4D97-AF65-F5344CB8AC3E}">
        <p14:creationId xmlns:p14="http://schemas.microsoft.com/office/powerpoint/2010/main" val="21529251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Systemes de référencement</a:t>
            </a:r>
          </a:p>
        </p:txBody>
      </p:sp>
      <p:sp>
        <p:nvSpPr>
          <p:cNvPr id="3" name="Content Placeholder 2"/>
          <p:cNvSpPr>
            <a:spLocks noGrp="1"/>
          </p:cNvSpPr>
          <p:nvPr>
            <p:ph idx="1"/>
          </p:nvPr>
        </p:nvSpPr>
        <p:spPr>
          <a:xfrm>
            <a:off x="633418" y="2081637"/>
            <a:ext cx="9086654" cy="4022725"/>
          </a:xfrm>
        </p:spPr>
        <p:txBody>
          <a:bodyPr/>
          <a:lstStyle/>
          <a:p>
            <a:pPr indent="-457200">
              <a:buFont typeface="Arial" charset="0"/>
              <a:buChar char="•"/>
            </a:pPr>
            <a:r>
              <a:rPr lang="fr-FR" sz="2400" dirty="0" smtClean="0">
                <a:solidFill>
                  <a:schemeClr val="tx1"/>
                </a:solidFill>
              </a:rPr>
              <a:t>Permettent </a:t>
            </a:r>
            <a:r>
              <a:rPr lang="fr-FR" sz="2400" dirty="0">
                <a:solidFill>
                  <a:schemeClr val="tx1"/>
                </a:solidFill>
              </a:rPr>
              <a:t>de coordonner les services</a:t>
            </a:r>
          </a:p>
          <a:p>
            <a:pPr indent="-457200">
              <a:buFont typeface="Arial" charset="0"/>
              <a:buChar char="•"/>
            </a:pPr>
            <a:r>
              <a:rPr lang="fr-FR" sz="2400" dirty="0" smtClean="0">
                <a:solidFill>
                  <a:schemeClr val="tx1"/>
                </a:solidFill>
              </a:rPr>
              <a:t>Doivent </a:t>
            </a:r>
            <a:r>
              <a:rPr lang="fr-FR" sz="2400" dirty="0">
                <a:solidFill>
                  <a:schemeClr val="tx1"/>
                </a:solidFill>
              </a:rPr>
              <a:t>offrir plusieurs points d'entrée</a:t>
            </a:r>
          </a:p>
          <a:p>
            <a:pPr marL="457200" indent="-457200">
              <a:buFont typeface="Arial" charset="0"/>
              <a:buChar char="•"/>
            </a:pPr>
            <a:r>
              <a:rPr lang="fr-FR" sz="2400" dirty="0" smtClean="0">
                <a:solidFill>
                  <a:schemeClr val="tx1"/>
                </a:solidFill>
              </a:rPr>
              <a:t>Font </a:t>
            </a:r>
            <a:r>
              <a:rPr lang="fr-FR" sz="2400" dirty="0">
                <a:solidFill>
                  <a:schemeClr val="tx1"/>
                </a:solidFill>
              </a:rPr>
              <a:t>en sorte que les prestataires de </a:t>
            </a:r>
            <a:r>
              <a:rPr lang="fr-FR" sz="2400" dirty="0" smtClean="0">
                <a:solidFill>
                  <a:schemeClr val="tx1"/>
                </a:solidFill>
              </a:rPr>
              <a:t>services connaissent </a:t>
            </a:r>
            <a:r>
              <a:rPr lang="fr-FR" sz="2400" dirty="0">
                <a:solidFill>
                  <a:schemeClr val="tx1"/>
                </a:solidFill>
              </a:rPr>
              <a:t>les autres services disponibles et sachent comment y accéder</a:t>
            </a:r>
          </a:p>
          <a:p>
            <a:pPr indent="-457200">
              <a:buFont typeface="Arial" charset="0"/>
              <a:buChar char="•"/>
            </a:pPr>
            <a:r>
              <a:rPr lang="fr-FR" sz="2400" dirty="0" smtClean="0">
                <a:solidFill>
                  <a:schemeClr val="tx1"/>
                </a:solidFill>
              </a:rPr>
              <a:t>Doivent </a:t>
            </a:r>
            <a:r>
              <a:rPr lang="fr-FR" sz="2400" dirty="0">
                <a:solidFill>
                  <a:schemeClr val="tx1"/>
                </a:solidFill>
              </a:rPr>
              <a:t>être clairs et documentés</a:t>
            </a:r>
          </a:p>
        </p:txBody>
      </p:sp>
    </p:spTree>
    <p:extLst>
      <p:ext uri="{BB962C8B-B14F-4D97-AF65-F5344CB8AC3E}">
        <p14:creationId xmlns:p14="http://schemas.microsoft.com/office/powerpoint/2010/main" val="15491773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Signalement obligatoire</a:t>
            </a:r>
          </a:p>
        </p:txBody>
      </p:sp>
      <p:sp>
        <p:nvSpPr>
          <p:cNvPr id="3" name="Content Placeholder 2"/>
          <p:cNvSpPr>
            <a:spLocks noGrp="1"/>
          </p:cNvSpPr>
          <p:nvPr>
            <p:ph idx="1"/>
          </p:nvPr>
        </p:nvSpPr>
        <p:spPr>
          <a:xfrm>
            <a:off x="912426" y="2286000"/>
            <a:ext cx="9720262" cy="4022725"/>
          </a:xfrm>
        </p:spPr>
        <p:txBody>
          <a:bodyPr/>
          <a:lstStyle/>
          <a:p>
            <a:pPr marL="457200" indent="-457200">
              <a:buClr>
                <a:schemeClr val="accent4">
                  <a:lumMod val="75000"/>
                </a:schemeClr>
              </a:buClr>
              <a:buFont typeface="Arial" panose="020B0604020202020204" pitchFamily="34" charset="0"/>
              <a:buChar char="•"/>
            </a:pPr>
            <a:r>
              <a:rPr lang="fr-FR" dirty="0">
                <a:solidFill>
                  <a:schemeClr val="tx1"/>
                </a:solidFill>
              </a:rPr>
              <a:t>Informez toujours la survivante de votre obligation d'effectuer un signalement (étape 1)</a:t>
            </a:r>
          </a:p>
          <a:p>
            <a:pPr marL="457200" indent="-457200">
              <a:buClr>
                <a:schemeClr val="accent4">
                  <a:lumMod val="75000"/>
                </a:schemeClr>
              </a:buClr>
              <a:buFont typeface="Arial" panose="020B0604020202020204" pitchFamily="34" charset="0"/>
              <a:buChar char="•"/>
            </a:pPr>
            <a:r>
              <a:rPr lang="fr-FR" dirty="0">
                <a:solidFill>
                  <a:schemeClr val="tx1"/>
                </a:solidFill>
              </a:rPr>
              <a:t>Si la survivante partage des informations que vous devez signaler, expliquez-lui quelles informations vous devez fournir, à qui vous les fournirez et quelle sera la suite probable des événements</a:t>
            </a:r>
          </a:p>
          <a:p>
            <a:pPr marL="457200" indent="-457200">
              <a:buClr>
                <a:schemeClr val="accent4">
                  <a:lumMod val="75000"/>
                </a:schemeClr>
              </a:buClr>
              <a:buFont typeface="Arial" panose="020B0604020202020204" pitchFamily="34" charset="0"/>
              <a:buChar char="•"/>
            </a:pPr>
            <a:r>
              <a:rPr lang="fr-FR" dirty="0">
                <a:solidFill>
                  <a:schemeClr val="tx1"/>
                </a:solidFill>
              </a:rPr>
              <a:t>Discutez des besoins de protection associés à l'obligation de signalement</a:t>
            </a:r>
          </a:p>
          <a:p>
            <a:pPr marL="457200" indent="-457200">
              <a:buClr>
                <a:schemeClr val="accent4">
                  <a:lumMod val="75000"/>
                </a:schemeClr>
              </a:buClr>
              <a:buFont typeface="Arial" panose="020B0604020202020204" pitchFamily="34" charset="0"/>
              <a:buChar char="•"/>
            </a:pPr>
            <a:r>
              <a:rPr lang="fr-FR" dirty="0">
                <a:solidFill>
                  <a:schemeClr val="tx1"/>
                </a:solidFill>
              </a:rPr>
              <a:t>Discutez de la situation avec votre superviseur </a:t>
            </a:r>
            <a:r>
              <a:rPr lang="fr-FR" b="1" dirty="0">
                <a:solidFill>
                  <a:schemeClr val="tx1"/>
                </a:solidFill>
              </a:rPr>
              <a:t>avant</a:t>
            </a:r>
            <a:r>
              <a:rPr lang="fr-FR" dirty="0">
                <a:solidFill>
                  <a:schemeClr val="tx1"/>
                </a:solidFill>
              </a:rPr>
              <a:t> d'effectuer un signalement auprès des autorités compétentes</a:t>
            </a:r>
          </a:p>
        </p:txBody>
      </p:sp>
    </p:spTree>
    <p:extLst>
      <p:ext uri="{BB962C8B-B14F-4D97-AF65-F5344CB8AC3E}">
        <p14:creationId xmlns:p14="http://schemas.microsoft.com/office/powerpoint/2010/main" val="11094702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smtClean="0"/>
              <a:t>Activité : </a:t>
            </a:r>
            <a:r>
              <a:t/>
            </a:r>
            <a:br/>
            <a:r>
              <a:rPr lang="fr-FR" smtClean="0"/>
              <a:t>Signalement obligatoire  </a:t>
            </a:r>
          </a:p>
        </p:txBody>
      </p:sp>
      <p:sp>
        <p:nvSpPr>
          <p:cNvPr id="3" name="Content Placeholder 2"/>
          <p:cNvSpPr>
            <a:spLocks noGrp="1"/>
          </p:cNvSpPr>
          <p:nvPr>
            <p:ph idx="1"/>
          </p:nvPr>
        </p:nvSpPr>
        <p:spPr>
          <a:xfrm>
            <a:off x="6915820" y="1195314"/>
            <a:ext cx="4907371" cy="5053469"/>
          </a:xfrm>
        </p:spPr>
        <p:txBody>
          <a:bodyPr/>
          <a:lstStyle/>
          <a:p>
            <a:r>
              <a:rPr lang="fr-FR" dirty="0">
                <a:solidFill>
                  <a:schemeClr val="tx1"/>
                </a:solidFill>
              </a:rPr>
              <a:t>En petits groupes, </a:t>
            </a:r>
            <a:r>
              <a:rPr lang="fr-FR" b="1" dirty="0">
                <a:solidFill>
                  <a:schemeClr val="tx1"/>
                </a:solidFill>
              </a:rPr>
              <a:t>discutez de votre propre expérience du signalement obligatoire</a:t>
            </a:r>
            <a:r>
              <a:rPr lang="fr-FR" dirty="0">
                <a:solidFill>
                  <a:schemeClr val="tx1"/>
                </a:solidFill>
              </a:rPr>
              <a:t>. </a:t>
            </a:r>
          </a:p>
          <a:p>
            <a:r>
              <a:rPr lang="fr-FR" dirty="0">
                <a:solidFill>
                  <a:schemeClr val="tx1"/>
                </a:solidFill>
              </a:rPr>
              <a:t>Votre programme prévoit-il un protocole de signalement obligatoire ? Qu'auriez-vous voulu savoir/comprendre d'autre concernant l'obligation de signalement ? De quelle façon avez-vous parlé du signalement avec la survivante ? Quels pourraient être les risques ou défis inhérents au signalement des cas de cette façon ?</a:t>
            </a:r>
          </a:p>
          <a:p>
            <a:r>
              <a:rPr lang="fr-FR" dirty="0">
                <a:solidFill>
                  <a:schemeClr val="tx1"/>
                </a:solidFill>
              </a:rPr>
              <a:t>Préparez-vous à en discuter avec l'ensemble du groupe.</a:t>
            </a:r>
          </a:p>
          <a:p>
            <a:endParaRPr lang="fr-FR" dirty="0">
              <a:solidFill>
                <a:schemeClr val="tx1"/>
              </a:solidFill>
            </a:endParaRPr>
          </a:p>
        </p:txBody>
      </p:sp>
    </p:spTree>
    <p:extLst>
      <p:ext uri="{BB962C8B-B14F-4D97-AF65-F5344CB8AC3E}">
        <p14:creationId xmlns:p14="http://schemas.microsoft.com/office/powerpoint/2010/main" val="68507677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_rels/theme2.xml.rels><?xml version="1.0" encoding="UTF-8" standalone="yes"?>
<Relationships xmlns="http://schemas.openxmlformats.org/package/2006/relationships"><Relationship Id="rId1" Type="http://schemas.openxmlformats.org/officeDocument/2006/relationships/image" Target="NULL"/></Relationships>
</file>

<file path=ppt/theme/_rels/theme3.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IRC-Module-Template-V2">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 xmlns:thm15="http://schemas.microsoft.com/office/thememl/2012/main" name="Integral" id="{3577F8C9-A904-41D8-97D2-FD898F53F20E}" vid="{B4028482-F53A-4442-AB14-9B7A43F44F96}"/>
    </a:ext>
  </a:extLst>
</a:theme>
</file>

<file path=ppt/theme/theme2.xml><?xml version="1.0" encoding="utf-8"?>
<a:theme xmlns:a="http://schemas.openxmlformats.org/drawingml/2006/main" name="1_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 xmlns:thm15="http://schemas.microsoft.com/office/thememl/2012/main" name="Integral" id="{3577F8C9-A904-41D8-97D2-FD898F53F20E}" vid="{B4028482-F53A-4442-AB14-9B7A43F44F96}"/>
    </a:ext>
  </a:extLst>
</a:theme>
</file>

<file path=ppt/theme/theme3.xml><?xml version="1.0" encoding="utf-8"?>
<a:theme xmlns:a="http://schemas.openxmlformats.org/drawingml/2006/main" name="2_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 xmlns:thm15="http://schemas.microsoft.com/office/thememl/2012/main" name="Integral" id="{3577F8C9-A904-41D8-97D2-FD898F53F20E}" vid="{B4028482-F53A-4442-AB14-9B7A43F44F96}"/>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19114</TotalTime>
  <Words>3909</Words>
  <Application>Microsoft Office PowerPoint</Application>
  <PresentationFormat>Custom</PresentationFormat>
  <Paragraphs>425</Paragraphs>
  <Slides>33</Slides>
  <Notes>32</Notes>
  <HiddenSlides>0</HiddenSlides>
  <MMClips>0</MMClips>
  <ScaleCrop>false</ScaleCrop>
  <HeadingPairs>
    <vt:vector size="4" baseType="variant">
      <vt:variant>
        <vt:lpstr>Theme</vt:lpstr>
      </vt:variant>
      <vt:variant>
        <vt:i4>3</vt:i4>
      </vt:variant>
      <vt:variant>
        <vt:lpstr>Slide Titles</vt:lpstr>
      </vt:variant>
      <vt:variant>
        <vt:i4>33</vt:i4>
      </vt:variant>
    </vt:vector>
  </HeadingPairs>
  <TitlesOfParts>
    <vt:vector size="36" baseType="lpstr">
      <vt:lpstr>IRC-Module-Template-V2</vt:lpstr>
      <vt:lpstr>1_IRC-Module-Template-V2</vt:lpstr>
      <vt:lpstr>2_IRC-Module-Template-V2</vt:lpstr>
      <vt:lpstr>PowerPoint Presentation</vt:lpstr>
      <vt:lpstr>ÉTAPES 4, 5 et 6 :  mise en œuvre, suivi et clôture du dossier</vt:lpstr>
      <vt:lpstr>Objectifs </vt:lpstr>
      <vt:lpstr>Étapes de la gestion des cas axés sur les survivantes</vt:lpstr>
      <vt:lpstr>Étape 4 : MISE EN ŒUVRE</vt:lpstr>
      <vt:lpstr>Orienter et soutenir les survivantes</vt:lpstr>
      <vt:lpstr>Systemes de référencement</vt:lpstr>
      <vt:lpstr>Signalement obligatoire</vt:lpstr>
      <vt:lpstr>Activité :  Signalement obligatoire  </vt:lpstr>
      <vt:lpstr>Assurer la coordination du cas</vt:lpstr>
      <vt:lpstr>Conférences de cas </vt:lpstr>
      <vt:lpstr>  Activité :  Coordination de cas   </vt:lpstr>
      <vt:lpstr>ACTIVITÉ :  JEU DE RÔLE SUR UNE CONFÉRENCE DE CAS</vt:lpstr>
      <vt:lpstr>Interventions psychosociales</vt:lpstr>
      <vt:lpstr>Interventions psychosociales (suite)</vt:lpstr>
      <vt:lpstr>Activité :  Interventions psychosociales  </vt:lpstr>
      <vt:lpstr>Étapes de la gestion des cas axés sur les survivantes</vt:lpstr>
      <vt:lpstr>Étape 5 : SUIVI </vt:lpstr>
      <vt:lpstr>Objectif du suivi</vt:lpstr>
      <vt:lpstr>Processus de suivi personnalisé</vt:lpstr>
      <vt:lpstr>Processus de suivi personnalisé</vt:lpstr>
      <vt:lpstr>Activité :  Suivi  </vt:lpstr>
      <vt:lpstr>Étapes de la gestion des cas axés sur les survivantes</vt:lpstr>
      <vt:lpstr>Étape 6 : CLÔTURE DU DOSSIER</vt:lpstr>
      <vt:lpstr>Comment clore un dossier   </vt:lpstr>
      <vt:lpstr>Déterminer le moment où clore le dossier</vt:lpstr>
      <vt:lpstr>Éléments importants de la clôture du dossier</vt:lpstr>
      <vt:lpstr>Documenter la clôture du dossier</vt:lpstr>
      <vt:lpstr>Stockage en toute sécurité des dossiers clos </vt:lpstr>
      <vt:lpstr>Activité :  Clore un dossier</vt:lpstr>
      <vt:lpstr>ENQUÊTE de satisfaction auprès des survivantes</vt:lpstr>
      <vt:lpstr>ACTIVITÉ : RÉCAPITULATIF</vt:lpstr>
      <vt:lpstr>Conclusion</vt:lpstr>
    </vt:vector>
  </TitlesOfParts>
  <Company>IRC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Step 1: Welcome and introduction</dc:title>
  <dc:creator>Jessica Dalpe</dc:creator>
  <cp:lastModifiedBy>Yuli</cp:lastModifiedBy>
  <cp:revision>105</cp:revision>
  <dcterms:created xsi:type="dcterms:W3CDTF">2016-02-16T15:51:51Z</dcterms:created>
  <dcterms:modified xsi:type="dcterms:W3CDTF">2017-07-20T23:05:55Z</dcterms:modified>
</cp:coreProperties>
</file>